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58" r:id="rId3"/>
    <p:sldId id="303" r:id="rId4"/>
    <p:sldId id="308" r:id="rId5"/>
    <p:sldId id="311" r:id="rId6"/>
    <p:sldId id="307" r:id="rId7"/>
    <p:sldId id="276" r:id="rId8"/>
    <p:sldId id="315" r:id="rId9"/>
    <p:sldId id="286" r:id="rId10"/>
    <p:sldId id="261" r:id="rId11"/>
    <p:sldId id="318" r:id="rId12"/>
    <p:sldId id="309" r:id="rId13"/>
    <p:sldId id="316" r:id="rId14"/>
    <p:sldId id="310" r:id="rId15"/>
    <p:sldId id="317" r:id="rId16"/>
    <p:sldId id="319" r:id="rId17"/>
    <p:sldId id="320" r:id="rId18"/>
    <p:sldId id="321" r:id="rId19"/>
    <p:sldId id="313" r:id="rId20"/>
    <p:sldId id="314" r:id="rId21"/>
    <p:sldId id="306" r:id="rId22"/>
    <p:sldId id="290" r:id="rId23"/>
    <p:sldId id="273" r:id="rId24"/>
    <p:sldId id="272"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7" autoAdjust="0"/>
    <p:restoredTop sz="68375" autoAdjust="0"/>
  </p:normalViewPr>
  <p:slideViewPr>
    <p:cSldViewPr>
      <p:cViewPr varScale="1">
        <p:scale>
          <a:sx n="60" d="100"/>
          <a:sy n="60" d="100"/>
        </p:scale>
        <p:origin x="-91" y="-3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649" cy="46513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970134" y="0"/>
            <a:ext cx="3038648" cy="465138"/>
          </a:xfrm>
          <a:prstGeom prst="rect">
            <a:avLst/>
          </a:prstGeom>
        </p:spPr>
        <p:txBody>
          <a:bodyPr vert="horz" lIns="91430" tIns="45715" rIns="91430" bIns="45715" rtlCol="0"/>
          <a:lstStyle>
            <a:lvl1pPr algn="r">
              <a:defRPr sz="1200"/>
            </a:lvl1pPr>
          </a:lstStyle>
          <a:p>
            <a:fld id="{A78A9759-1886-4F1C-BD7E-1DACA9D8593C}" type="datetimeFigureOut">
              <a:rPr lang="en-US" smtClean="0"/>
              <a:t>4/12/2012</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701848" y="4416426"/>
            <a:ext cx="5608320" cy="4183063"/>
          </a:xfrm>
          <a:prstGeom prst="rect">
            <a:avLst/>
          </a:prstGeom>
        </p:spPr>
        <p:txBody>
          <a:bodyPr vert="horz" lIns="91430" tIns="45715" rIns="91430"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649" cy="465138"/>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30" tIns="45715" rIns="91430" bIns="45715" rtlCol="0" anchor="b"/>
          <a:lstStyle>
            <a:lvl1pPr algn="r">
              <a:defRPr sz="1200"/>
            </a:lvl1pPr>
          </a:lstStyle>
          <a:p>
            <a:fld id="{C85B0A02-D819-448E-8BCA-1DD395A4E017}" type="slidenum">
              <a:rPr lang="en-US" smtClean="0"/>
              <a:t>‹#›</a:t>
            </a:fld>
            <a:endParaRPr lang="en-US"/>
          </a:p>
        </p:txBody>
      </p:sp>
    </p:spTree>
    <p:extLst>
      <p:ext uri="{BB962C8B-B14F-4D97-AF65-F5344CB8AC3E}">
        <p14:creationId xmlns:p14="http://schemas.microsoft.com/office/powerpoint/2010/main" val="401383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a:t>
            </a:fld>
            <a:endParaRPr lang="en-US" dirty="0"/>
          </a:p>
        </p:txBody>
      </p:sp>
    </p:spTree>
    <p:extLst>
      <p:ext uri="{BB962C8B-B14F-4D97-AF65-F5344CB8AC3E}">
        <p14:creationId xmlns:p14="http://schemas.microsoft.com/office/powerpoint/2010/main" val="2488455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10</a:t>
            </a:fld>
            <a:endParaRPr lang="en-US" dirty="0"/>
          </a:p>
        </p:txBody>
      </p:sp>
    </p:spTree>
    <p:extLst>
      <p:ext uri="{BB962C8B-B14F-4D97-AF65-F5344CB8AC3E}">
        <p14:creationId xmlns:p14="http://schemas.microsoft.com/office/powerpoint/2010/main" val="3906346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11</a:t>
            </a:fld>
            <a:endParaRPr lang="en-US"/>
          </a:p>
        </p:txBody>
      </p:sp>
    </p:spTree>
    <p:extLst>
      <p:ext uri="{BB962C8B-B14F-4D97-AF65-F5344CB8AC3E}">
        <p14:creationId xmlns:p14="http://schemas.microsoft.com/office/powerpoint/2010/main" val="1663974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12</a:t>
            </a:fld>
            <a:endParaRPr lang="en-US"/>
          </a:p>
        </p:txBody>
      </p:sp>
    </p:spTree>
    <p:extLst>
      <p:ext uri="{BB962C8B-B14F-4D97-AF65-F5344CB8AC3E}">
        <p14:creationId xmlns:p14="http://schemas.microsoft.com/office/powerpoint/2010/main" val="1663974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13</a:t>
            </a:fld>
            <a:endParaRPr lang="en-US" dirty="0"/>
          </a:p>
        </p:txBody>
      </p:sp>
    </p:spTree>
    <p:extLst>
      <p:ext uri="{BB962C8B-B14F-4D97-AF65-F5344CB8AC3E}">
        <p14:creationId xmlns:p14="http://schemas.microsoft.com/office/powerpoint/2010/main" val="3906346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B0A02-D819-448E-8BCA-1DD395A4E017}" type="slidenum">
              <a:rPr lang="en-US" smtClean="0"/>
              <a:t>14</a:t>
            </a:fld>
            <a:endParaRPr lang="en-US"/>
          </a:p>
        </p:txBody>
      </p:sp>
    </p:spTree>
    <p:extLst>
      <p:ext uri="{BB962C8B-B14F-4D97-AF65-F5344CB8AC3E}">
        <p14:creationId xmlns:p14="http://schemas.microsoft.com/office/powerpoint/2010/main" val="1663974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B0A02-D819-448E-8BCA-1DD395A4E017}" type="slidenum">
              <a:rPr lang="en-US" smtClean="0"/>
              <a:t>15</a:t>
            </a:fld>
            <a:endParaRPr lang="en-US"/>
          </a:p>
        </p:txBody>
      </p:sp>
    </p:spTree>
    <p:extLst>
      <p:ext uri="{BB962C8B-B14F-4D97-AF65-F5344CB8AC3E}">
        <p14:creationId xmlns:p14="http://schemas.microsoft.com/office/powerpoint/2010/main" val="1663974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B0A02-D819-448E-8BCA-1DD395A4E017}" type="slidenum">
              <a:rPr lang="en-US" smtClean="0"/>
              <a:t>16</a:t>
            </a:fld>
            <a:endParaRPr lang="en-US"/>
          </a:p>
        </p:txBody>
      </p:sp>
    </p:spTree>
    <p:extLst>
      <p:ext uri="{BB962C8B-B14F-4D97-AF65-F5344CB8AC3E}">
        <p14:creationId xmlns:p14="http://schemas.microsoft.com/office/powerpoint/2010/main" val="1663974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B0A02-D819-448E-8BCA-1DD395A4E017}" type="slidenum">
              <a:rPr lang="en-US" smtClean="0"/>
              <a:t>17</a:t>
            </a:fld>
            <a:endParaRPr lang="en-US"/>
          </a:p>
        </p:txBody>
      </p:sp>
    </p:spTree>
    <p:extLst>
      <p:ext uri="{BB962C8B-B14F-4D97-AF65-F5344CB8AC3E}">
        <p14:creationId xmlns:p14="http://schemas.microsoft.com/office/powerpoint/2010/main" val="1663974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B0A02-D819-448E-8BCA-1DD395A4E017}" type="slidenum">
              <a:rPr lang="en-US" smtClean="0"/>
              <a:t>18</a:t>
            </a:fld>
            <a:endParaRPr lang="en-US"/>
          </a:p>
        </p:txBody>
      </p:sp>
    </p:spTree>
    <p:extLst>
      <p:ext uri="{BB962C8B-B14F-4D97-AF65-F5344CB8AC3E}">
        <p14:creationId xmlns:p14="http://schemas.microsoft.com/office/powerpoint/2010/main" val="1663974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19</a:t>
            </a:fld>
            <a:endParaRPr lang="en-US"/>
          </a:p>
        </p:txBody>
      </p:sp>
    </p:spTree>
    <p:extLst>
      <p:ext uri="{BB962C8B-B14F-4D97-AF65-F5344CB8AC3E}">
        <p14:creationId xmlns:p14="http://schemas.microsoft.com/office/powerpoint/2010/main" val="255482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2</a:t>
            </a:fld>
            <a:endParaRPr lang="en-US" dirty="0"/>
          </a:p>
        </p:txBody>
      </p:sp>
    </p:spTree>
    <p:extLst>
      <p:ext uri="{BB962C8B-B14F-4D97-AF65-F5344CB8AC3E}">
        <p14:creationId xmlns:p14="http://schemas.microsoft.com/office/powerpoint/2010/main" val="3238184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20</a:t>
            </a:fld>
            <a:endParaRPr lang="en-US"/>
          </a:p>
        </p:txBody>
      </p:sp>
    </p:spTree>
    <p:extLst>
      <p:ext uri="{BB962C8B-B14F-4D97-AF65-F5344CB8AC3E}">
        <p14:creationId xmlns:p14="http://schemas.microsoft.com/office/powerpoint/2010/main" val="2554829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B0A02-D819-448E-8BCA-1DD395A4E017}" type="slidenum">
              <a:rPr lang="en-US" smtClean="0"/>
              <a:t>21</a:t>
            </a:fld>
            <a:endParaRPr lang="en-US"/>
          </a:p>
        </p:txBody>
      </p:sp>
    </p:spTree>
    <p:extLst>
      <p:ext uri="{BB962C8B-B14F-4D97-AF65-F5344CB8AC3E}">
        <p14:creationId xmlns:p14="http://schemas.microsoft.com/office/powerpoint/2010/main" val="1663974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6">
              <a:defRPr/>
            </a:pPr>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22</a:t>
            </a:fld>
            <a:endParaRPr lang="en-US"/>
          </a:p>
        </p:txBody>
      </p:sp>
    </p:spTree>
    <p:extLst>
      <p:ext uri="{BB962C8B-B14F-4D97-AF65-F5344CB8AC3E}">
        <p14:creationId xmlns:p14="http://schemas.microsoft.com/office/powerpoint/2010/main" val="2554829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23</a:t>
            </a:fld>
            <a:endParaRPr lang="en-US"/>
          </a:p>
        </p:txBody>
      </p:sp>
    </p:spTree>
    <p:extLst>
      <p:ext uri="{BB962C8B-B14F-4D97-AF65-F5344CB8AC3E}">
        <p14:creationId xmlns:p14="http://schemas.microsoft.com/office/powerpoint/2010/main" val="2554829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24</a:t>
            </a:fld>
            <a:endParaRPr lang="en-US"/>
          </a:p>
        </p:txBody>
      </p:sp>
    </p:spTree>
    <p:extLst>
      <p:ext uri="{BB962C8B-B14F-4D97-AF65-F5344CB8AC3E}">
        <p14:creationId xmlns:p14="http://schemas.microsoft.com/office/powerpoint/2010/main" val="2059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B0A02-D819-448E-8BCA-1DD395A4E017}" type="slidenum">
              <a:rPr lang="en-US" smtClean="0"/>
              <a:t>3</a:t>
            </a:fld>
            <a:endParaRPr lang="en-US"/>
          </a:p>
        </p:txBody>
      </p:sp>
    </p:spTree>
    <p:extLst>
      <p:ext uri="{BB962C8B-B14F-4D97-AF65-F5344CB8AC3E}">
        <p14:creationId xmlns:p14="http://schemas.microsoft.com/office/powerpoint/2010/main" val="166397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B0A02-D819-448E-8BCA-1DD395A4E017}" type="slidenum">
              <a:rPr lang="en-US" smtClean="0"/>
              <a:t>4</a:t>
            </a:fld>
            <a:endParaRPr lang="en-US"/>
          </a:p>
        </p:txBody>
      </p:sp>
    </p:spTree>
    <p:extLst>
      <p:ext uri="{BB962C8B-B14F-4D97-AF65-F5344CB8AC3E}">
        <p14:creationId xmlns:p14="http://schemas.microsoft.com/office/powerpoint/2010/main" val="1663974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5</a:t>
            </a:fld>
            <a:endParaRPr lang="en-US" dirty="0"/>
          </a:p>
        </p:txBody>
      </p:sp>
    </p:spTree>
    <p:extLst>
      <p:ext uri="{BB962C8B-B14F-4D97-AF65-F5344CB8AC3E}">
        <p14:creationId xmlns:p14="http://schemas.microsoft.com/office/powerpoint/2010/main" val="3238184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B0A02-D819-448E-8BCA-1DD395A4E017}" type="slidenum">
              <a:rPr lang="en-US" smtClean="0"/>
              <a:t>6</a:t>
            </a:fld>
            <a:endParaRPr lang="en-US"/>
          </a:p>
        </p:txBody>
      </p:sp>
    </p:spTree>
    <p:extLst>
      <p:ext uri="{BB962C8B-B14F-4D97-AF65-F5344CB8AC3E}">
        <p14:creationId xmlns:p14="http://schemas.microsoft.com/office/powerpoint/2010/main" val="1663974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7</a:t>
            </a:fld>
            <a:endParaRPr lang="en-US" dirty="0"/>
          </a:p>
        </p:txBody>
      </p:sp>
    </p:spTree>
    <p:extLst>
      <p:ext uri="{BB962C8B-B14F-4D97-AF65-F5344CB8AC3E}">
        <p14:creationId xmlns:p14="http://schemas.microsoft.com/office/powerpoint/2010/main" val="3238184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8</a:t>
            </a:fld>
            <a:endParaRPr lang="en-US" dirty="0"/>
          </a:p>
        </p:txBody>
      </p:sp>
    </p:spTree>
    <p:extLst>
      <p:ext uri="{BB962C8B-B14F-4D97-AF65-F5344CB8AC3E}">
        <p14:creationId xmlns:p14="http://schemas.microsoft.com/office/powerpoint/2010/main" val="3238184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0A02-D819-448E-8BCA-1DD395A4E017}" type="slidenum">
              <a:rPr lang="en-US" smtClean="0"/>
              <a:t>9</a:t>
            </a:fld>
            <a:endParaRPr lang="en-US" dirty="0"/>
          </a:p>
        </p:txBody>
      </p:sp>
    </p:spTree>
    <p:extLst>
      <p:ext uri="{BB962C8B-B14F-4D97-AF65-F5344CB8AC3E}">
        <p14:creationId xmlns:p14="http://schemas.microsoft.com/office/powerpoint/2010/main" val="3207832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D985E49-3E3E-4FCA-B03B-5CEE78AEC2E8}" type="datetimeFigureOut">
              <a:rPr lang="en-US" smtClean="0"/>
              <a:t>4/12/2012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6637991-C83F-4E28-985A-DA5670F7A21B}"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985E49-3E3E-4FCA-B03B-5CEE78AEC2E8}" type="datetimeFigureOut">
              <a:rPr lang="en-US" smtClean="0"/>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37991-C83F-4E28-985A-DA5670F7A2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985E49-3E3E-4FCA-B03B-5CEE78AEC2E8}" type="datetimeFigureOut">
              <a:rPr lang="en-US" smtClean="0"/>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37991-C83F-4E28-985A-DA5670F7A2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985E49-3E3E-4FCA-B03B-5CEE78AEC2E8}" type="datetimeFigureOut">
              <a:rPr lang="en-US" smtClean="0"/>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37991-C83F-4E28-985A-DA5670F7A2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985E49-3E3E-4FCA-B03B-5CEE78AEC2E8}" type="datetimeFigureOut">
              <a:rPr lang="en-US" smtClean="0"/>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6637991-C83F-4E28-985A-DA5670F7A21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985E49-3E3E-4FCA-B03B-5CEE78AEC2E8}" type="datetimeFigureOut">
              <a:rPr lang="en-US" smtClean="0"/>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37991-C83F-4E28-985A-DA5670F7A21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D985E49-3E3E-4FCA-B03B-5CEE78AEC2E8}" type="datetimeFigureOut">
              <a:rPr lang="en-US" smtClean="0"/>
              <a:t>4/12/2012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37991-C83F-4E28-985A-DA5670F7A21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985E49-3E3E-4FCA-B03B-5CEE78AEC2E8}" type="datetimeFigureOut">
              <a:rPr lang="en-US" smtClean="0"/>
              <a:t>4/12/2012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37991-C83F-4E28-985A-DA5670F7A2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85E49-3E3E-4FCA-B03B-5CEE78AEC2E8}" type="datetimeFigureOut">
              <a:rPr lang="en-US" smtClean="0"/>
              <a:t>4/12/2012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37991-C83F-4E28-985A-DA5670F7A2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985E49-3E3E-4FCA-B03B-5CEE78AEC2E8}" type="datetimeFigureOut">
              <a:rPr lang="en-US" smtClean="0"/>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37991-C83F-4E28-985A-DA5670F7A21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985E49-3E3E-4FCA-B03B-5CEE78AEC2E8}" type="datetimeFigureOut">
              <a:rPr lang="en-US" smtClean="0"/>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37991-C83F-4E28-985A-DA5670F7A21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D985E49-3E3E-4FCA-B03B-5CEE78AEC2E8}" type="datetimeFigureOut">
              <a:rPr lang="en-US" smtClean="0"/>
              <a:t>4/12/2012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6637991-C83F-4E28-985A-DA5670F7A21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6.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microsoft.com/office/2007/relationships/hdphoto" Target="../media/hdphoto2.wdp"/><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microsoft.com/office/2007/relationships/hdphoto" Target="../media/hdphoto2.wdp"/><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1676400"/>
          </a:xfrm>
        </p:spPr>
        <p:txBody>
          <a:bodyPr>
            <a:normAutofit fontScale="90000"/>
          </a:bodyPr>
          <a:lstStyle/>
          <a:p>
            <a:pPr algn="ctr"/>
            <a:r>
              <a:rPr lang="en-US" b="1" dirty="0">
                <a:solidFill>
                  <a:schemeClr val="bg1"/>
                </a:solidFill>
                <a:latin typeface="Arial" pitchFamily="34" charset="0"/>
                <a:cs typeface="Arial" pitchFamily="34" charset="0"/>
              </a:rPr>
              <a:t>Indian Health Service</a:t>
            </a:r>
            <a:br>
              <a:rPr lang="en-US" b="1" dirty="0">
                <a:solidFill>
                  <a:schemeClr val="bg1"/>
                </a:solidFill>
                <a:latin typeface="Arial" pitchFamily="34" charset="0"/>
                <a:cs typeface="Arial" pitchFamily="34" charset="0"/>
              </a:rPr>
            </a:br>
            <a:r>
              <a:rPr lang="en-US" b="1" dirty="0">
                <a:solidFill>
                  <a:schemeClr val="bg1"/>
                </a:solidFill>
                <a:latin typeface="Arial" pitchFamily="34" charset="0"/>
                <a:cs typeface="Arial" pitchFamily="34" charset="0"/>
              </a:rPr>
              <a:t>Portland Area Director’s Update</a:t>
            </a:r>
          </a:p>
        </p:txBody>
      </p:sp>
      <p:sp>
        <p:nvSpPr>
          <p:cNvPr id="3" name="Subtitle 2"/>
          <p:cNvSpPr>
            <a:spLocks noGrp="1"/>
          </p:cNvSpPr>
          <p:nvPr>
            <p:ph type="subTitle" idx="1"/>
          </p:nvPr>
        </p:nvSpPr>
        <p:spPr>
          <a:xfrm>
            <a:off x="685800" y="4572000"/>
            <a:ext cx="7772400" cy="1905000"/>
          </a:xfrm>
        </p:spPr>
        <p:txBody>
          <a:bodyPr>
            <a:normAutofit/>
          </a:bodyPr>
          <a:lstStyle/>
          <a:p>
            <a:pPr algn="ctr">
              <a:lnSpc>
                <a:spcPct val="80000"/>
              </a:lnSpc>
            </a:pPr>
            <a:r>
              <a:rPr lang="en-US" sz="2400" b="1" dirty="0">
                <a:solidFill>
                  <a:schemeClr val="bg1"/>
                </a:solidFill>
                <a:latin typeface="Arial" pitchFamily="34" charset="0"/>
                <a:cs typeface="Arial" pitchFamily="34" charset="0"/>
              </a:rPr>
              <a:t>Dean M </a:t>
            </a:r>
            <a:r>
              <a:rPr lang="en-US" sz="2400" b="1" dirty="0" smtClean="0">
                <a:solidFill>
                  <a:schemeClr val="bg1"/>
                </a:solidFill>
                <a:latin typeface="Arial" pitchFamily="34" charset="0"/>
                <a:cs typeface="Arial" pitchFamily="34" charset="0"/>
              </a:rPr>
              <a:t>Seyler - Area Director</a:t>
            </a:r>
            <a:endParaRPr lang="en-US" sz="2400" b="1" dirty="0">
              <a:solidFill>
                <a:schemeClr val="bg1"/>
              </a:solidFill>
              <a:latin typeface="Arial" pitchFamily="34" charset="0"/>
              <a:cs typeface="Arial" pitchFamily="34" charset="0"/>
            </a:endParaRPr>
          </a:p>
          <a:p>
            <a:pPr algn="ctr">
              <a:lnSpc>
                <a:spcPct val="80000"/>
              </a:lnSpc>
            </a:pPr>
            <a:r>
              <a:rPr lang="en-US" sz="2400" b="1" dirty="0" smtClean="0">
                <a:solidFill>
                  <a:schemeClr val="bg1"/>
                </a:solidFill>
                <a:latin typeface="Arial" pitchFamily="34" charset="0"/>
                <a:cs typeface="Arial" pitchFamily="34" charset="0"/>
              </a:rPr>
              <a:t>April 17, 2012</a:t>
            </a:r>
            <a:endParaRPr lang="en-US" sz="2400" b="1" dirty="0">
              <a:solidFill>
                <a:schemeClr val="bg1"/>
              </a:solidFill>
              <a:latin typeface="Arial" pitchFamily="34" charset="0"/>
              <a:cs typeface="Arial" pitchFamily="34" charset="0"/>
            </a:endParaRPr>
          </a:p>
          <a:p>
            <a:pPr algn="ctr">
              <a:lnSpc>
                <a:spcPct val="80000"/>
              </a:lnSpc>
              <a:defRPr/>
            </a:pPr>
            <a:r>
              <a:rPr lang="en-US" sz="2400" b="1" dirty="0" smtClean="0">
                <a:solidFill>
                  <a:schemeClr val="bg1"/>
                </a:solidFill>
                <a:latin typeface="+mj-lt"/>
              </a:rPr>
              <a:t>Quarterly </a:t>
            </a:r>
            <a:r>
              <a:rPr lang="en-US" sz="2400" b="1" dirty="0">
                <a:solidFill>
                  <a:schemeClr val="bg1"/>
                </a:solidFill>
                <a:latin typeface="+mj-lt"/>
              </a:rPr>
              <a:t>Board Meeting</a:t>
            </a:r>
          </a:p>
          <a:p>
            <a:r>
              <a:rPr lang="en-US" sz="2400" b="1" dirty="0">
                <a:solidFill>
                  <a:srgbClr val="000000"/>
                </a:solidFill>
                <a:latin typeface="+mj-lt"/>
              </a:rPr>
              <a:t>Quinault Beach Resort &amp; Casino</a:t>
            </a:r>
            <a:endParaRPr lang="en-US" sz="2400" b="1" dirty="0">
              <a:latin typeface="+mj-lt"/>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 name="Picture 1" descr="image001"/>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4846320" y="2362200"/>
            <a:ext cx="1478280" cy="147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6028" y="2346960"/>
            <a:ext cx="1662664" cy="149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732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6736178" cy="914400"/>
          </a:xfrm>
        </p:spPr>
        <p:txBody>
          <a:bodyPr/>
          <a:lstStyle/>
          <a:p>
            <a:pPr marL="285750" indent="-285750" algn="ctr"/>
            <a:r>
              <a:rPr lang="en-US" sz="4000" b="1" dirty="0">
                <a:solidFill>
                  <a:schemeClr val="bg1"/>
                </a:solidFill>
              </a:rPr>
              <a:t>Improve </a:t>
            </a:r>
            <a:r>
              <a:rPr lang="en-US" sz="4000" b="1" dirty="0" smtClean="0">
                <a:solidFill>
                  <a:schemeClr val="bg1"/>
                </a:solidFill>
              </a:rPr>
              <a:t>The </a:t>
            </a:r>
            <a:r>
              <a:rPr lang="en-US" sz="4000" dirty="0">
                <a:solidFill>
                  <a:schemeClr val="bg1"/>
                </a:solidFill>
              </a:rPr>
              <a:t>Q</a:t>
            </a:r>
            <a:r>
              <a:rPr lang="en-US" sz="4000" b="1" dirty="0" smtClean="0">
                <a:solidFill>
                  <a:schemeClr val="bg1"/>
                </a:solidFill>
              </a:rPr>
              <a:t>uality </a:t>
            </a:r>
            <a:r>
              <a:rPr lang="en-US" sz="4000" dirty="0">
                <a:solidFill>
                  <a:schemeClr val="bg1"/>
                </a:solidFill>
              </a:rPr>
              <a:t>O</a:t>
            </a:r>
            <a:r>
              <a:rPr lang="en-US" sz="4000" b="1" dirty="0" smtClean="0">
                <a:solidFill>
                  <a:schemeClr val="bg1"/>
                </a:solidFill>
              </a:rPr>
              <a:t>f </a:t>
            </a:r>
            <a:r>
              <a:rPr lang="en-US" sz="4000" dirty="0">
                <a:solidFill>
                  <a:schemeClr val="bg1"/>
                </a:solidFill>
              </a:rPr>
              <a:t>A</a:t>
            </a:r>
            <a:r>
              <a:rPr lang="en-US" sz="4000" b="1" dirty="0" smtClean="0">
                <a:solidFill>
                  <a:schemeClr val="bg1"/>
                </a:solidFill>
              </a:rPr>
              <a:t>nd </a:t>
            </a:r>
            <a:r>
              <a:rPr lang="en-US" sz="4000" dirty="0">
                <a:solidFill>
                  <a:schemeClr val="bg1"/>
                </a:solidFill>
              </a:rPr>
              <a:t>A</a:t>
            </a:r>
            <a:r>
              <a:rPr lang="en-US" sz="4000" b="1" dirty="0" smtClean="0">
                <a:solidFill>
                  <a:schemeClr val="bg1"/>
                </a:solidFill>
              </a:rPr>
              <a:t>ccess </a:t>
            </a:r>
            <a:r>
              <a:rPr lang="en-US" sz="4000" dirty="0">
                <a:solidFill>
                  <a:schemeClr val="bg1"/>
                </a:solidFill>
              </a:rPr>
              <a:t>T</a:t>
            </a:r>
            <a:r>
              <a:rPr lang="en-US" sz="4000" b="1" dirty="0" smtClean="0">
                <a:solidFill>
                  <a:schemeClr val="bg1"/>
                </a:solidFill>
              </a:rPr>
              <a:t>o Care</a:t>
            </a:r>
            <a:endParaRPr lang="en-US" sz="4000" b="1" dirty="0">
              <a:solidFill>
                <a:schemeClr val="bg1"/>
              </a:solidFill>
            </a:endParaRPr>
          </a:p>
        </p:txBody>
      </p:sp>
      <p:sp>
        <p:nvSpPr>
          <p:cNvPr id="3" name="Text Placeholder 2"/>
          <p:cNvSpPr>
            <a:spLocks noGrp="1"/>
          </p:cNvSpPr>
          <p:nvPr>
            <p:ph type="body" idx="1"/>
          </p:nvPr>
        </p:nvSpPr>
        <p:spPr>
          <a:xfrm>
            <a:off x="228600" y="3048000"/>
            <a:ext cx="8458200" cy="2895600"/>
          </a:xfrm>
        </p:spPr>
        <p:txBody>
          <a:bodyPr>
            <a:normAutofit/>
          </a:bodyPr>
          <a:lstStyle/>
          <a:p>
            <a:pPr marL="285750" indent="-285750" algn="l">
              <a:buClr>
                <a:schemeClr val="bg1">
                  <a:lumMod val="75000"/>
                  <a:lumOff val="25000"/>
                </a:schemeClr>
              </a:buClr>
              <a:buFont typeface="Wingdings" pitchFamily="2" charset="2"/>
              <a:buChar char="v"/>
            </a:pPr>
            <a:r>
              <a:rPr lang="en-US" sz="2400" b="1" dirty="0" smtClean="0">
                <a:solidFill>
                  <a:schemeClr val="bg1"/>
                </a:solidFill>
                <a:latin typeface="+mj-lt"/>
              </a:rPr>
              <a:t>Nespelem Dental Facilities</a:t>
            </a:r>
          </a:p>
          <a:p>
            <a:pPr marL="285750" indent="-285750" algn="l">
              <a:buFont typeface="Wingdings" pitchFamily="2" charset="2"/>
              <a:buChar char="v"/>
            </a:pPr>
            <a:endParaRPr lang="en-US" b="1" dirty="0" smtClean="0">
              <a:solidFill>
                <a:schemeClr val="bg1"/>
              </a:solidFill>
            </a:endParaRPr>
          </a:p>
          <a:p>
            <a:pPr marL="285750" indent="-285750">
              <a:buClr>
                <a:schemeClr val="bg1">
                  <a:lumMod val="75000"/>
                  <a:lumOff val="25000"/>
                </a:schemeClr>
              </a:buClr>
              <a:buFont typeface="Wingdings" pitchFamily="2" charset="2"/>
              <a:buChar char="v"/>
            </a:pPr>
            <a:r>
              <a:rPr lang="en-US" sz="2400" b="1" dirty="0" smtClean="0">
                <a:solidFill>
                  <a:schemeClr val="bg1"/>
                </a:solidFill>
                <a:latin typeface="+mj-lt"/>
              </a:rPr>
              <a:t>Yakama Renovation of Space Continues</a:t>
            </a:r>
          </a:p>
          <a:p>
            <a:pPr marL="1081278" lvl="1" indent="-285750">
              <a:buClr>
                <a:schemeClr val="bg1">
                  <a:lumMod val="75000"/>
                  <a:lumOff val="25000"/>
                </a:schemeClr>
              </a:buClr>
              <a:buFont typeface="Wingdings" pitchFamily="2" charset="2"/>
              <a:buChar char="v"/>
            </a:pPr>
            <a:r>
              <a:rPr lang="en-US" sz="2200" b="1" dirty="0" smtClean="0">
                <a:solidFill>
                  <a:schemeClr val="bg1"/>
                </a:solidFill>
                <a:latin typeface="+mj-lt"/>
              </a:rPr>
              <a:t>New Pharmacy Space</a:t>
            </a:r>
          </a:p>
          <a:p>
            <a:pPr marL="1081278" lvl="1" indent="-285750">
              <a:buClr>
                <a:schemeClr val="bg1">
                  <a:lumMod val="75000"/>
                  <a:lumOff val="25000"/>
                </a:schemeClr>
              </a:buClr>
              <a:buFont typeface="Wingdings" pitchFamily="2" charset="2"/>
              <a:buChar char="v"/>
            </a:pPr>
            <a:r>
              <a:rPr lang="en-US" sz="2200" b="1" dirty="0" smtClean="0">
                <a:solidFill>
                  <a:schemeClr val="bg1"/>
                </a:solidFill>
                <a:latin typeface="+mj-lt"/>
              </a:rPr>
              <a:t>Contract Health Space will be relocated</a:t>
            </a:r>
          </a:p>
          <a:p>
            <a:pPr marL="285750" indent="-285750">
              <a:buClr>
                <a:schemeClr val="bg1">
                  <a:lumMod val="75000"/>
                  <a:lumOff val="25000"/>
                </a:schemeClr>
              </a:buClr>
              <a:buFont typeface="Wingdings" pitchFamily="2" charset="2"/>
              <a:buChar char="v"/>
            </a:pPr>
            <a:endParaRPr lang="en-US" sz="2400" b="1" dirty="0" smtClean="0">
              <a:solidFill>
                <a:schemeClr val="bg1"/>
              </a:solidFill>
              <a:latin typeface="+mj-lt"/>
            </a:endParaRPr>
          </a:p>
          <a:p>
            <a:pPr marL="0">
              <a:buClr>
                <a:schemeClr val="bg1">
                  <a:lumMod val="75000"/>
                  <a:lumOff val="25000"/>
                </a:schemeClr>
              </a:buClr>
            </a:pPr>
            <a:endParaRPr lang="en-US" sz="2400" b="1" dirty="0" smtClean="0">
              <a:solidFill>
                <a:schemeClr val="bg1"/>
              </a:solidFill>
              <a:latin typeface="+mj-lt"/>
            </a:endParaRPr>
          </a:p>
          <a:p>
            <a:pPr marL="0"/>
            <a:endParaRPr lang="en-US" sz="2400" b="1" dirty="0" smtClean="0">
              <a:solidFill>
                <a:schemeClr val="bg1"/>
              </a:solidFill>
              <a:latin typeface="+mj-lt"/>
            </a:endParaRPr>
          </a:p>
          <a:p>
            <a:pPr marL="285750" indent="-285750">
              <a:buFont typeface="Wingdings" pitchFamily="2" charset="2"/>
              <a:buChar char="v"/>
            </a:pPr>
            <a:endParaRPr lang="en-US" sz="2400" b="1" dirty="0" smtClean="0">
              <a:solidFill>
                <a:schemeClr val="bg1"/>
              </a:solidFill>
              <a:latin typeface="+mj-lt"/>
            </a:endParaRPr>
          </a:p>
          <a:p>
            <a:pPr marL="0"/>
            <a:endParaRPr lang="en-US" sz="2400" b="1" dirty="0" smtClean="0">
              <a:solidFill>
                <a:schemeClr val="bg1"/>
              </a:solidFill>
              <a:latin typeface="+mj-lt"/>
            </a:endParaRPr>
          </a:p>
          <a:p>
            <a:pPr marL="285750" indent="-285750">
              <a:buFont typeface="Wingdings" pitchFamily="2" charset="2"/>
              <a:buChar char="v"/>
            </a:pPr>
            <a:endParaRPr lang="en-US" sz="2400" b="1" dirty="0">
              <a:solidFill>
                <a:schemeClr val="bg1"/>
              </a:solidFill>
              <a:latin typeface="+mj-lt"/>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148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867400" cy="1143000"/>
          </a:xfrm>
        </p:spPr>
        <p:txBody>
          <a:bodyPr>
            <a:normAutofit fontScale="90000"/>
          </a:bodyPr>
          <a:lstStyle/>
          <a:p>
            <a:r>
              <a:rPr lang="en-US" sz="4400" dirty="0">
                <a:solidFill>
                  <a:schemeClr val="bg1"/>
                </a:solidFill>
              </a:rPr>
              <a:t>Improve The Quality Of And Access To Care</a:t>
            </a:r>
            <a:endParaRPr lang="en-US" dirty="0">
              <a:solidFill>
                <a:schemeClr val="bg1"/>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24000"/>
            <a:ext cx="7467600" cy="5200650"/>
          </a:xfrm>
        </p:spPr>
      </p:pic>
      <p:pic>
        <p:nvPicPr>
          <p:cNvPr id="4" name="Picture 1" descr="image001"/>
          <p:cNvPicPr>
            <a:picLocks noChangeAspect="1" noChangeArrowheads="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217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Content Placeholder 1"/>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914400" y="1399639"/>
            <a:ext cx="7315200" cy="5298023"/>
          </a:xfrm>
        </p:spPr>
      </p:pic>
      <p:sp>
        <p:nvSpPr>
          <p:cNvPr id="3" name="TextBox 2"/>
          <p:cNvSpPr txBox="1"/>
          <p:nvPr/>
        </p:nvSpPr>
        <p:spPr>
          <a:xfrm>
            <a:off x="1295400" y="76200"/>
            <a:ext cx="6629400" cy="1323439"/>
          </a:xfrm>
          <a:prstGeom prst="rect">
            <a:avLst/>
          </a:prstGeom>
          <a:noFill/>
        </p:spPr>
        <p:txBody>
          <a:bodyPr wrap="square" rtlCol="0">
            <a:spAutoFit/>
          </a:bodyPr>
          <a:lstStyle/>
          <a:p>
            <a:pPr algn="ctr"/>
            <a:r>
              <a:rPr lang="en-US" sz="4000" b="1" dirty="0">
                <a:ln w="6350">
                  <a:noFill/>
                </a:ln>
                <a:solidFill>
                  <a:prstClr val="black"/>
                </a:solidFill>
                <a:effectLst>
                  <a:outerShdw blurRad="114300" dist="101600" dir="2700000" algn="tl" rotWithShape="0">
                    <a:srgbClr val="000000">
                      <a:alpha val="40000"/>
                    </a:srgbClr>
                  </a:outerShdw>
                </a:effectLst>
                <a:latin typeface="Arial"/>
                <a:ea typeface="+mj-ea"/>
                <a:cs typeface="+mj-cs"/>
              </a:rPr>
              <a:t>Improve The Quality Of And Access To Care</a:t>
            </a:r>
            <a:endParaRPr lang="en-US" dirty="0"/>
          </a:p>
        </p:txBody>
      </p:sp>
    </p:spTree>
    <p:extLst>
      <p:ext uri="{BB962C8B-B14F-4D97-AF65-F5344CB8AC3E}">
        <p14:creationId xmlns:p14="http://schemas.microsoft.com/office/powerpoint/2010/main" val="342939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6736178" cy="914400"/>
          </a:xfrm>
        </p:spPr>
        <p:txBody>
          <a:bodyPr/>
          <a:lstStyle/>
          <a:p>
            <a:pPr marL="285750" indent="-285750" algn="ctr"/>
            <a:r>
              <a:rPr lang="en-US" sz="4000" b="1" dirty="0">
                <a:solidFill>
                  <a:schemeClr val="bg1"/>
                </a:solidFill>
              </a:rPr>
              <a:t>Improve </a:t>
            </a:r>
            <a:r>
              <a:rPr lang="en-US" sz="4000" b="1" dirty="0" smtClean="0">
                <a:solidFill>
                  <a:schemeClr val="bg1"/>
                </a:solidFill>
              </a:rPr>
              <a:t>The </a:t>
            </a:r>
            <a:r>
              <a:rPr lang="en-US" sz="4000" dirty="0">
                <a:solidFill>
                  <a:schemeClr val="bg1"/>
                </a:solidFill>
              </a:rPr>
              <a:t>Q</a:t>
            </a:r>
            <a:r>
              <a:rPr lang="en-US" sz="4000" b="1" dirty="0" smtClean="0">
                <a:solidFill>
                  <a:schemeClr val="bg1"/>
                </a:solidFill>
              </a:rPr>
              <a:t>uality </a:t>
            </a:r>
            <a:r>
              <a:rPr lang="en-US" sz="4000" dirty="0">
                <a:solidFill>
                  <a:schemeClr val="bg1"/>
                </a:solidFill>
              </a:rPr>
              <a:t>O</a:t>
            </a:r>
            <a:r>
              <a:rPr lang="en-US" sz="4000" b="1" dirty="0" smtClean="0">
                <a:solidFill>
                  <a:schemeClr val="bg1"/>
                </a:solidFill>
              </a:rPr>
              <a:t>f </a:t>
            </a:r>
            <a:r>
              <a:rPr lang="en-US" sz="4000" dirty="0">
                <a:solidFill>
                  <a:schemeClr val="bg1"/>
                </a:solidFill>
              </a:rPr>
              <a:t>A</a:t>
            </a:r>
            <a:r>
              <a:rPr lang="en-US" sz="4000" b="1" dirty="0" smtClean="0">
                <a:solidFill>
                  <a:schemeClr val="bg1"/>
                </a:solidFill>
              </a:rPr>
              <a:t>nd </a:t>
            </a:r>
            <a:r>
              <a:rPr lang="en-US" sz="4000" dirty="0">
                <a:solidFill>
                  <a:schemeClr val="bg1"/>
                </a:solidFill>
              </a:rPr>
              <a:t>A</a:t>
            </a:r>
            <a:r>
              <a:rPr lang="en-US" sz="4000" b="1" dirty="0" smtClean="0">
                <a:solidFill>
                  <a:schemeClr val="bg1"/>
                </a:solidFill>
              </a:rPr>
              <a:t>ccess </a:t>
            </a:r>
            <a:r>
              <a:rPr lang="en-US" sz="4000" dirty="0">
                <a:solidFill>
                  <a:schemeClr val="bg1"/>
                </a:solidFill>
              </a:rPr>
              <a:t>T</a:t>
            </a:r>
            <a:r>
              <a:rPr lang="en-US" sz="4000" b="1" dirty="0" smtClean="0">
                <a:solidFill>
                  <a:schemeClr val="bg1"/>
                </a:solidFill>
              </a:rPr>
              <a:t>o Care</a:t>
            </a:r>
            <a:endParaRPr lang="en-US" sz="4000" b="1" dirty="0">
              <a:solidFill>
                <a:schemeClr val="bg1"/>
              </a:solidFill>
            </a:endParaRPr>
          </a:p>
        </p:txBody>
      </p:sp>
      <p:sp>
        <p:nvSpPr>
          <p:cNvPr id="3" name="Text Placeholder 2"/>
          <p:cNvSpPr>
            <a:spLocks noGrp="1"/>
          </p:cNvSpPr>
          <p:nvPr>
            <p:ph type="body" idx="1"/>
          </p:nvPr>
        </p:nvSpPr>
        <p:spPr>
          <a:xfrm>
            <a:off x="304800" y="2286000"/>
            <a:ext cx="8458200" cy="3810000"/>
          </a:xfrm>
        </p:spPr>
        <p:txBody>
          <a:bodyPr>
            <a:normAutofit/>
          </a:bodyPr>
          <a:lstStyle/>
          <a:p>
            <a:pPr marL="285750" indent="-285750" algn="l">
              <a:buFont typeface="Wingdings" pitchFamily="2" charset="2"/>
              <a:buChar char="v"/>
            </a:pPr>
            <a:endParaRPr lang="en-US" b="1" dirty="0" smtClean="0">
              <a:solidFill>
                <a:schemeClr val="bg1"/>
              </a:solidFill>
            </a:endParaRPr>
          </a:p>
          <a:p>
            <a:pPr marL="342900" indent="-342900">
              <a:buClr>
                <a:schemeClr val="bg1">
                  <a:lumMod val="75000"/>
                  <a:lumOff val="25000"/>
                </a:schemeClr>
              </a:buClr>
              <a:buFont typeface="Wingdings" pitchFamily="2" charset="2"/>
              <a:buChar char="v"/>
            </a:pPr>
            <a:r>
              <a:rPr lang="en-US" sz="2400" b="1" dirty="0" smtClean="0">
                <a:solidFill>
                  <a:schemeClr val="bg1"/>
                </a:solidFill>
                <a:latin typeface="+mj-lt"/>
              </a:rPr>
              <a:t>Tribal Access to e-Prescribing Network</a:t>
            </a:r>
          </a:p>
          <a:p>
            <a:pPr marL="0">
              <a:buClr>
                <a:schemeClr val="bg1">
                  <a:lumMod val="75000"/>
                  <a:lumOff val="25000"/>
                </a:schemeClr>
              </a:buClr>
            </a:pPr>
            <a:endParaRPr lang="en-US" sz="2400" b="1" dirty="0" smtClean="0">
              <a:solidFill>
                <a:schemeClr val="bg1"/>
              </a:solidFill>
              <a:latin typeface="+mj-lt"/>
            </a:endParaRPr>
          </a:p>
          <a:p>
            <a:pPr marL="342900" indent="-342900">
              <a:buClr>
                <a:schemeClr val="bg1">
                  <a:lumMod val="75000"/>
                  <a:lumOff val="25000"/>
                </a:schemeClr>
              </a:buClr>
              <a:buFont typeface="Wingdings" pitchFamily="2" charset="2"/>
              <a:buChar char="v"/>
            </a:pPr>
            <a:r>
              <a:rPr lang="en-US" sz="2400" b="1" dirty="0">
                <a:solidFill>
                  <a:schemeClr val="bg1"/>
                </a:solidFill>
                <a:latin typeface="+mj-lt"/>
              </a:rPr>
              <a:t>Yakama Service Unit pharmacy started using the Veterans Administration Consolidated Mail Outpatient Pharmacy (VA-CMOP</a:t>
            </a:r>
            <a:r>
              <a:rPr lang="en-US" sz="2400" b="1" dirty="0" smtClean="0">
                <a:solidFill>
                  <a:schemeClr val="bg1"/>
                </a:solidFill>
                <a:latin typeface="+mj-lt"/>
              </a:rPr>
              <a:t>)</a:t>
            </a:r>
          </a:p>
          <a:p>
            <a:pPr marL="342900" indent="-342900">
              <a:buClr>
                <a:schemeClr val="bg1">
                  <a:lumMod val="75000"/>
                  <a:lumOff val="25000"/>
                </a:schemeClr>
              </a:buClr>
              <a:buFont typeface="Wingdings" pitchFamily="2" charset="2"/>
              <a:buChar char="v"/>
            </a:pPr>
            <a:endParaRPr lang="en-US" sz="2400" b="1" dirty="0" smtClean="0">
              <a:solidFill>
                <a:schemeClr val="bg1"/>
              </a:solidFill>
              <a:latin typeface="+mj-lt"/>
            </a:endParaRPr>
          </a:p>
          <a:p>
            <a:pPr marL="342900" indent="-342900">
              <a:buClr>
                <a:schemeClr val="bg1">
                  <a:lumMod val="75000"/>
                  <a:lumOff val="25000"/>
                </a:schemeClr>
              </a:buClr>
              <a:buFont typeface="Wingdings" pitchFamily="2" charset="2"/>
              <a:buChar char="v"/>
            </a:pPr>
            <a:r>
              <a:rPr lang="en-US" sz="2400" b="1" dirty="0" smtClean="0">
                <a:solidFill>
                  <a:schemeClr val="bg1"/>
                </a:solidFill>
                <a:latin typeface="+mj-lt"/>
              </a:rPr>
              <a:t>Walter </a:t>
            </a:r>
            <a:r>
              <a:rPr lang="en-US" sz="2400" b="1" dirty="0">
                <a:solidFill>
                  <a:schemeClr val="bg1"/>
                </a:solidFill>
                <a:latin typeface="+mj-lt"/>
              </a:rPr>
              <a:t>Reed Army Medical Center Transfers $1.2M Excess Medical Equipment to IHS</a:t>
            </a:r>
          </a:p>
          <a:p>
            <a:pPr marL="285750" indent="-285750">
              <a:buFont typeface="Wingdings" pitchFamily="2" charset="2"/>
              <a:buChar char="v"/>
            </a:pPr>
            <a:endParaRPr lang="en-US" sz="2400" b="1" dirty="0" smtClean="0">
              <a:solidFill>
                <a:schemeClr val="bg1"/>
              </a:solidFill>
              <a:latin typeface="+mj-lt"/>
            </a:endParaRPr>
          </a:p>
          <a:p>
            <a:pPr marL="0"/>
            <a:endParaRPr lang="en-US" sz="2400" b="1" dirty="0" smtClean="0">
              <a:solidFill>
                <a:schemeClr val="bg1"/>
              </a:solidFill>
              <a:latin typeface="+mj-lt"/>
            </a:endParaRPr>
          </a:p>
          <a:p>
            <a:pPr marL="285750" indent="-285750">
              <a:buFont typeface="Wingdings" pitchFamily="2" charset="2"/>
              <a:buChar char="v"/>
            </a:pPr>
            <a:endParaRPr lang="en-US" sz="2400" b="1" dirty="0">
              <a:solidFill>
                <a:schemeClr val="bg1"/>
              </a:solidFill>
              <a:latin typeface="+mj-lt"/>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828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324600" cy="1143000"/>
          </a:xfrm>
        </p:spPr>
        <p:txBody>
          <a:bodyPr>
            <a:normAutofit fontScale="90000"/>
          </a:bodyPr>
          <a:lstStyle/>
          <a:p>
            <a:r>
              <a:rPr lang="en-US" sz="4000" dirty="0">
                <a:solidFill>
                  <a:prstClr val="black"/>
                </a:solidFill>
              </a:rPr>
              <a:t>Improve The Quality Of And Access To Care</a:t>
            </a:r>
            <a:endParaRPr lang="en-US"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57200" y="2100515"/>
            <a:ext cx="8382000" cy="3876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8265" y="1346993"/>
            <a:ext cx="57912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330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2700" y="76200"/>
            <a:ext cx="6737350"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012734" y="2590800"/>
            <a:ext cx="7270932"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7900" y="1752600"/>
            <a:ext cx="7487919"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0619" y="6321425"/>
            <a:ext cx="34258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589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50" y="114300"/>
            <a:ext cx="6737350"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304800" y="1973263"/>
            <a:ext cx="8458199" cy="450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280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50" y="76200"/>
            <a:ext cx="6737350"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712721" y="3998926"/>
            <a:ext cx="5870957" cy="114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val="3980790682"/>
              </p:ext>
            </p:extLst>
          </p:nvPr>
        </p:nvGraphicFramePr>
        <p:xfrm>
          <a:off x="845820" y="2264585"/>
          <a:ext cx="7620000" cy="4023360"/>
        </p:xfrm>
        <a:graphic>
          <a:graphicData uri="http://schemas.openxmlformats.org/drawingml/2006/table">
            <a:tbl>
              <a:tblPr firstRow="1" bandRow="1">
                <a:tableStyleId>{5C22544A-7EE6-4342-B048-85BDC9FD1C3A}</a:tableStyleId>
              </a:tblPr>
              <a:tblGrid>
                <a:gridCol w="2044390"/>
                <a:gridCol w="1765610"/>
                <a:gridCol w="1905000"/>
                <a:gridCol w="1905000"/>
              </a:tblGrid>
              <a:tr h="814054">
                <a:tc>
                  <a:txBody>
                    <a:bodyPr/>
                    <a:lstStyle/>
                    <a:p>
                      <a:r>
                        <a:rPr lang="en-US" sz="2400" b="1" dirty="0" smtClean="0"/>
                        <a:t>Age</a:t>
                      </a:r>
                      <a:endParaRPr lang="en-US" sz="2400" b="1" dirty="0"/>
                    </a:p>
                  </a:txBody>
                  <a:tcPr/>
                </a:tc>
                <a:tc>
                  <a:txBody>
                    <a:bodyPr/>
                    <a:lstStyle/>
                    <a:p>
                      <a:r>
                        <a:rPr lang="en-US" sz="2400" b="1" dirty="0" smtClean="0"/>
                        <a:t>Portland </a:t>
                      </a:r>
                      <a:endParaRPr lang="en-US" sz="2400" b="1" dirty="0"/>
                    </a:p>
                  </a:txBody>
                  <a:tcPr/>
                </a:tc>
                <a:tc>
                  <a:txBody>
                    <a:bodyPr/>
                    <a:lstStyle/>
                    <a:p>
                      <a:r>
                        <a:rPr lang="en-US" sz="2400" b="1" dirty="0" smtClean="0"/>
                        <a:t>National (IHS)</a:t>
                      </a:r>
                      <a:endParaRPr lang="en-US" sz="2400" b="1" dirty="0"/>
                    </a:p>
                  </a:txBody>
                  <a:tcPr/>
                </a:tc>
                <a:tc>
                  <a:txBody>
                    <a:bodyPr/>
                    <a:lstStyle/>
                    <a:p>
                      <a:r>
                        <a:rPr lang="en-US" sz="2400" b="1" dirty="0" smtClean="0"/>
                        <a:t>Number of DTAP Doses</a:t>
                      </a:r>
                      <a:endParaRPr lang="en-US" sz="2400" b="1" dirty="0"/>
                    </a:p>
                  </a:txBody>
                  <a:tcPr/>
                </a:tc>
              </a:tr>
              <a:tr h="398394">
                <a:tc>
                  <a:txBody>
                    <a:bodyPr/>
                    <a:lstStyle/>
                    <a:p>
                      <a:r>
                        <a:rPr lang="en-US" sz="2400" b="1" dirty="0" smtClean="0"/>
                        <a:t>3-4 m</a:t>
                      </a:r>
                      <a:endParaRPr lang="en-US" sz="2400" b="1" dirty="0"/>
                    </a:p>
                  </a:txBody>
                  <a:tcPr/>
                </a:tc>
                <a:tc>
                  <a:txBody>
                    <a:bodyPr/>
                    <a:lstStyle/>
                    <a:p>
                      <a:r>
                        <a:rPr lang="en-US" sz="2400" b="1" dirty="0" smtClean="0"/>
                        <a:t>67%</a:t>
                      </a:r>
                      <a:endParaRPr lang="en-US" sz="2400" b="1" dirty="0"/>
                    </a:p>
                  </a:txBody>
                  <a:tcPr/>
                </a:tc>
                <a:tc>
                  <a:txBody>
                    <a:bodyPr/>
                    <a:lstStyle/>
                    <a:p>
                      <a:r>
                        <a:rPr lang="en-US" sz="2400" b="1" dirty="0" smtClean="0"/>
                        <a:t>84%</a:t>
                      </a:r>
                      <a:endParaRPr lang="en-US" sz="2400" b="1" dirty="0"/>
                    </a:p>
                  </a:txBody>
                  <a:tcPr/>
                </a:tc>
                <a:tc>
                  <a:txBody>
                    <a:bodyPr/>
                    <a:lstStyle/>
                    <a:p>
                      <a:r>
                        <a:rPr lang="en-US" sz="2400" b="1" dirty="0" smtClean="0"/>
                        <a:t>1</a:t>
                      </a:r>
                      <a:endParaRPr lang="en-US" sz="2400" b="1" dirty="0"/>
                    </a:p>
                  </a:txBody>
                  <a:tcPr/>
                </a:tc>
              </a:tr>
              <a:tr h="398394">
                <a:tc>
                  <a:txBody>
                    <a:bodyPr/>
                    <a:lstStyle/>
                    <a:p>
                      <a:r>
                        <a:rPr lang="en-US" sz="2400" b="1" dirty="0" smtClean="0"/>
                        <a:t>5-6 m</a:t>
                      </a:r>
                      <a:endParaRPr lang="en-US" sz="2400" b="1" dirty="0"/>
                    </a:p>
                  </a:txBody>
                  <a:tcPr/>
                </a:tc>
                <a:tc>
                  <a:txBody>
                    <a:bodyPr/>
                    <a:lstStyle/>
                    <a:p>
                      <a:r>
                        <a:rPr lang="en-US" sz="2400" b="1" dirty="0" smtClean="0"/>
                        <a:t>58%</a:t>
                      </a:r>
                      <a:endParaRPr lang="en-US" sz="2400" b="1" dirty="0"/>
                    </a:p>
                  </a:txBody>
                  <a:tcPr/>
                </a:tc>
                <a:tc>
                  <a:txBody>
                    <a:bodyPr/>
                    <a:lstStyle/>
                    <a:p>
                      <a:r>
                        <a:rPr lang="en-US" sz="2400" b="1" dirty="0" smtClean="0"/>
                        <a:t>69%</a:t>
                      </a:r>
                      <a:endParaRPr lang="en-US" sz="2400" b="1" dirty="0"/>
                    </a:p>
                  </a:txBody>
                  <a:tcPr/>
                </a:tc>
                <a:tc>
                  <a:txBody>
                    <a:bodyPr/>
                    <a:lstStyle/>
                    <a:p>
                      <a:r>
                        <a:rPr lang="en-US" sz="2400" b="1" dirty="0" smtClean="0"/>
                        <a:t>2</a:t>
                      </a:r>
                      <a:endParaRPr lang="en-US" sz="2400" b="1" dirty="0"/>
                    </a:p>
                  </a:txBody>
                  <a:tcPr/>
                </a:tc>
              </a:tr>
              <a:tr h="398394">
                <a:tc>
                  <a:txBody>
                    <a:bodyPr/>
                    <a:lstStyle/>
                    <a:p>
                      <a:r>
                        <a:rPr lang="en-US" sz="2400" b="1" dirty="0" smtClean="0"/>
                        <a:t>7-15 m</a:t>
                      </a:r>
                      <a:endParaRPr lang="en-US" sz="2400" b="1" dirty="0"/>
                    </a:p>
                  </a:txBody>
                  <a:tcPr/>
                </a:tc>
                <a:tc>
                  <a:txBody>
                    <a:bodyPr/>
                    <a:lstStyle/>
                    <a:p>
                      <a:r>
                        <a:rPr lang="en-US" sz="2400" b="1" dirty="0" smtClean="0"/>
                        <a:t>60%</a:t>
                      </a:r>
                      <a:endParaRPr lang="en-US" sz="2400" b="1" dirty="0"/>
                    </a:p>
                  </a:txBody>
                  <a:tcPr/>
                </a:tc>
                <a:tc>
                  <a:txBody>
                    <a:bodyPr/>
                    <a:lstStyle/>
                    <a:p>
                      <a:r>
                        <a:rPr lang="en-US" sz="2400" b="1" dirty="0" smtClean="0"/>
                        <a:t>75%</a:t>
                      </a:r>
                      <a:endParaRPr lang="en-US" sz="2400" b="1" dirty="0"/>
                    </a:p>
                  </a:txBody>
                  <a:tcPr/>
                </a:tc>
                <a:tc>
                  <a:txBody>
                    <a:bodyPr/>
                    <a:lstStyle/>
                    <a:p>
                      <a:r>
                        <a:rPr lang="en-US" sz="2400" b="1" dirty="0" smtClean="0"/>
                        <a:t>3</a:t>
                      </a:r>
                      <a:endParaRPr lang="en-US" sz="2400" b="1" dirty="0"/>
                    </a:p>
                  </a:txBody>
                  <a:tcPr/>
                </a:tc>
              </a:tr>
              <a:tr h="398394">
                <a:tc>
                  <a:txBody>
                    <a:bodyPr/>
                    <a:lstStyle/>
                    <a:p>
                      <a:r>
                        <a:rPr lang="en-US" sz="2400" b="1" dirty="0" smtClean="0"/>
                        <a:t>16-18 m</a:t>
                      </a:r>
                      <a:endParaRPr lang="en-US" sz="2400" b="1" dirty="0"/>
                    </a:p>
                  </a:txBody>
                  <a:tcPr/>
                </a:tc>
                <a:tc>
                  <a:txBody>
                    <a:bodyPr/>
                    <a:lstStyle/>
                    <a:p>
                      <a:r>
                        <a:rPr lang="en-US" sz="2400" b="1" dirty="0" smtClean="0"/>
                        <a:t>74%</a:t>
                      </a:r>
                      <a:endParaRPr lang="en-US" sz="2400" b="1" dirty="0"/>
                    </a:p>
                  </a:txBody>
                  <a:tcPr/>
                </a:tc>
                <a:tc>
                  <a:txBody>
                    <a:bodyPr/>
                    <a:lstStyle/>
                    <a:p>
                      <a:r>
                        <a:rPr lang="en-US" sz="2400" b="1" dirty="0" smtClean="0"/>
                        <a:t>88%</a:t>
                      </a:r>
                      <a:endParaRPr lang="en-US" sz="2400" b="1" dirty="0"/>
                    </a:p>
                  </a:txBody>
                  <a:tcPr/>
                </a:tc>
                <a:tc>
                  <a:txBody>
                    <a:bodyPr/>
                    <a:lstStyle/>
                    <a:p>
                      <a:r>
                        <a:rPr lang="en-US" sz="2400" b="1" dirty="0" smtClean="0"/>
                        <a:t>3</a:t>
                      </a:r>
                      <a:endParaRPr lang="en-US" sz="2400" b="1" dirty="0"/>
                    </a:p>
                  </a:txBody>
                  <a:tcPr/>
                </a:tc>
              </a:tr>
              <a:tr h="398394">
                <a:tc>
                  <a:txBody>
                    <a:bodyPr/>
                    <a:lstStyle/>
                    <a:p>
                      <a:r>
                        <a:rPr lang="en-US" sz="2400" b="1" dirty="0" smtClean="0"/>
                        <a:t>19-23 m</a:t>
                      </a:r>
                      <a:endParaRPr lang="en-US" sz="2400" b="1" dirty="0"/>
                    </a:p>
                  </a:txBody>
                  <a:tcPr/>
                </a:tc>
                <a:tc>
                  <a:txBody>
                    <a:bodyPr/>
                    <a:lstStyle/>
                    <a:p>
                      <a:r>
                        <a:rPr lang="en-US" sz="2400" b="1" dirty="0" smtClean="0"/>
                        <a:t>62%</a:t>
                      </a:r>
                      <a:endParaRPr lang="en-US" sz="2400" b="1" dirty="0"/>
                    </a:p>
                  </a:txBody>
                  <a:tcPr/>
                </a:tc>
                <a:tc>
                  <a:txBody>
                    <a:bodyPr/>
                    <a:lstStyle/>
                    <a:p>
                      <a:r>
                        <a:rPr lang="en-US" sz="2400" b="1" dirty="0" smtClean="0"/>
                        <a:t>73%</a:t>
                      </a:r>
                      <a:endParaRPr lang="en-US" sz="2400" b="1" dirty="0"/>
                    </a:p>
                  </a:txBody>
                  <a:tcPr/>
                </a:tc>
                <a:tc>
                  <a:txBody>
                    <a:bodyPr/>
                    <a:lstStyle/>
                    <a:p>
                      <a:r>
                        <a:rPr lang="en-US" sz="2400" b="1" dirty="0" smtClean="0"/>
                        <a:t>4</a:t>
                      </a:r>
                      <a:endParaRPr lang="en-US" sz="2400" b="1" dirty="0"/>
                    </a:p>
                  </a:txBody>
                  <a:tcPr/>
                </a:tc>
              </a:tr>
              <a:tr h="398394">
                <a:tc>
                  <a:txBody>
                    <a:bodyPr/>
                    <a:lstStyle/>
                    <a:p>
                      <a:r>
                        <a:rPr lang="en-US" sz="2400" b="1" dirty="0" smtClean="0"/>
                        <a:t>24-27 m</a:t>
                      </a:r>
                      <a:endParaRPr lang="en-US" sz="2400" b="1" dirty="0"/>
                    </a:p>
                  </a:txBody>
                  <a:tcPr/>
                </a:tc>
                <a:tc>
                  <a:txBody>
                    <a:bodyPr/>
                    <a:lstStyle/>
                    <a:p>
                      <a:r>
                        <a:rPr lang="en-US" sz="2400" b="1" dirty="0" smtClean="0"/>
                        <a:t>70%</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82%</a:t>
                      </a:r>
                      <a:endParaRPr lang="en-US" sz="2400" b="1" dirty="0"/>
                    </a:p>
                  </a:txBody>
                  <a:tcPr/>
                </a:tc>
                <a:tc>
                  <a:txBody>
                    <a:bodyPr/>
                    <a:lstStyle/>
                    <a:p>
                      <a:r>
                        <a:rPr lang="en-US" sz="2400" b="1" dirty="0" smtClean="0"/>
                        <a:t>4</a:t>
                      </a:r>
                      <a:endParaRPr lang="en-US" sz="2400" b="1" dirty="0"/>
                    </a:p>
                  </a:txBody>
                  <a:tcPr/>
                </a:tc>
              </a:tr>
              <a:tr h="398394">
                <a:tc>
                  <a:txBody>
                    <a:bodyPr/>
                    <a:lstStyle/>
                    <a:p>
                      <a:r>
                        <a:rPr lang="en-US" sz="2400" b="1" dirty="0" smtClean="0"/>
                        <a:t>13 year olds</a:t>
                      </a:r>
                      <a:endParaRPr lang="en-US" sz="2400" b="1" dirty="0"/>
                    </a:p>
                  </a:txBody>
                  <a:tcPr/>
                </a:tc>
                <a:tc>
                  <a:txBody>
                    <a:bodyPr/>
                    <a:lstStyle/>
                    <a:p>
                      <a:r>
                        <a:rPr lang="en-US" sz="2400" b="1" dirty="0" smtClean="0"/>
                        <a:t>85%</a:t>
                      </a:r>
                      <a:endParaRPr lang="en-US" sz="2400" b="1" dirty="0"/>
                    </a:p>
                  </a:txBody>
                  <a:tcPr/>
                </a:tc>
                <a:tc>
                  <a:txBody>
                    <a:bodyPr/>
                    <a:lstStyle/>
                    <a:p>
                      <a:r>
                        <a:rPr lang="en-US" sz="2400" b="1" dirty="0" smtClean="0"/>
                        <a:t>85%</a:t>
                      </a:r>
                      <a:endParaRPr lang="en-US" sz="2400" b="1" dirty="0"/>
                    </a:p>
                  </a:txBody>
                  <a:tcPr/>
                </a:tc>
                <a:tc>
                  <a:txBody>
                    <a:bodyPr/>
                    <a:lstStyle/>
                    <a:p>
                      <a:r>
                        <a:rPr lang="en-US" sz="2400" b="1" dirty="0" smtClean="0"/>
                        <a:t>1 (</a:t>
                      </a:r>
                      <a:r>
                        <a:rPr lang="en-US" sz="2400" b="1" dirty="0" err="1" smtClean="0"/>
                        <a:t>Tdap</a:t>
                      </a:r>
                      <a:r>
                        <a:rPr lang="en-US" sz="2400" b="1" dirty="0" smtClean="0"/>
                        <a:t>)</a:t>
                      </a:r>
                      <a:endParaRPr lang="en-US" sz="2400" b="1" dirty="0"/>
                    </a:p>
                  </a:txBody>
                  <a:tcPr/>
                </a:tc>
              </a:tr>
            </a:tbl>
          </a:graphicData>
        </a:graphic>
      </p:graphicFrame>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5000" y="6248400"/>
            <a:ext cx="26098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8768" y="1505744"/>
            <a:ext cx="600551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904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50" y="76200"/>
            <a:ext cx="6737350"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712721" y="3998926"/>
            <a:ext cx="5870957" cy="114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7775" y="3105150"/>
            <a:ext cx="41084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457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17178" cy="1600200"/>
          </a:xfrm>
        </p:spPr>
        <p:txBody>
          <a:bodyPr/>
          <a:lstStyle/>
          <a:p>
            <a:pPr marL="285750" indent="-285750" algn="ctr"/>
            <a:r>
              <a:rPr lang="en-US" sz="4000" b="1" dirty="0">
                <a:solidFill>
                  <a:schemeClr val="bg1"/>
                </a:solidFill>
              </a:rPr>
              <a:t>Ensure that our work is transparent, accountable, fair, and inclusive</a:t>
            </a:r>
          </a:p>
        </p:txBody>
      </p:sp>
      <p:sp>
        <p:nvSpPr>
          <p:cNvPr id="3" name="Text Placeholder 2"/>
          <p:cNvSpPr>
            <a:spLocks noGrp="1"/>
          </p:cNvSpPr>
          <p:nvPr>
            <p:ph type="body" idx="1"/>
          </p:nvPr>
        </p:nvSpPr>
        <p:spPr>
          <a:xfrm>
            <a:off x="228600" y="2514600"/>
            <a:ext cx="8458200" cy="4038600"/>
          </a:xfrm>
        </p:spPr>
        <p:txBody>
          <a:bodyPr>
            <a:normAutofit/>
          </a:bodyPr>
          <a:lstStyle/>
          <a:p>
            <a:pPr marL="285750" indent="-285750">
              <a:buFont typeface="Wingdings" pitchFamily="2" charset="2"/>
              <a:buChar char="v"/>
            </a:pPr>
            <a:endParaRPr lang="en-US" sz="2400" b="1" dirty="0" smtClean="0">
              <a:solidFill>
                <a:schemeClr val="bg1"/>
              </a:solidFill>
              <a:latin typeface="+mj-lt"/>
            </a:endParaRPr>
          </a:p>
          <a:p>
            <a:pPr marL="416052" indent="-342900">
              <a:lnSpc>
                <a:spcPct val="150000"/>
              </a:lnSpc>
              <a:spcAft>
                <a:spcPts val="600"/>
              </a:spcAft>
              <a:buClr>
                <a:schemeClr val="bg1">
                  <a:lumMod val="75000"/>
                  <a:lumOff val="25000"/>
                </a:schemeClr>
              </a:buClr>
              <a:buSzPct val="112000"/>
              <a:buFont typeface="Wingdings" pitchFamily="2" charset="2"/>
              <a:buChar char="v"/>
            </a:pPr>
            <a:r>
              <a:rPr lang="en-US" sz="2200" b="1" dirty="0" smtClean="0">
                <a:solidFill>
                  <a:schemeClr val="bg1"/>
                </a:solidFill>
                <a:latin typeface="+mj-lt"/>
              </a:rPr>
              <a:t>FY 2009 – 7% increase</a:t>
            </a:r>
          </a:p>
          <a:p>
            <a:pPr marL="416052" indent="-342900">
              <a:lnSpc>
                <a:spcPct val="150000"/>
              </a:lnSpc>
              <a:spcAft>
                <a:spcPts val="600"/>
              </a:spcAft>
              <a:buClr>
                <a:schemeClr val="bg1">
                  <a:lumMod val="75000"/>
                  <a:lumOff val="25000"/>
                </a:schemeClr>
              </a:buClr>
              <a:buSzPct val="112000"/>
              <a:buFont typeface="Wingdings" pitchFamily="2" charset="2"/>
              <a:buChar char="v"/>
            </a:pPr>
            <a:r>
              <a:rPr lang="en-US" sz="2200" b="1" dirty="0" smtClean="0">
                <a:solidFill>
                  <a:schemeClr val="bg1"/>
                </a:solidFill>
                <a:latin typeface="+mj-lt"/>
              </a:rPr>
              <a:t>FY 2010 – 13% increase</a:t>
            </a:r>
          </a:p>
          <a:p>
            <a:pPr marL="416052" indent="-342900">
              <a:lnSpc>
                <a:spcPct val="150000"/>
              </a:lnSpc>
              <a:spcAft>
                <a:spcPts val="600"/>
              </a:spcAft>
              <a:buClr>
                <a:schemeClr val="bg1">
                  <a:lumMod val="75000"/>
                  <a:lumOff val="25000"/>
                </a:schemeClr>
              </a:buClr>
              <a:buSzPct val="112000"/>
              <a:buFont typeface="Wingdings" pitchFamily="2" charset="2"/>
              <a:buChar char="v"/>
            </a:pPr>
            <a:r>
              <a:rPr lang="en-US" sz="2200" b="1" dirty="0" smtClean="0">
                <a:solidFill>
                  <a:schemeClr val="bg1"/>
                </a:solidFill>
                <a:latin typeface="+mj-lt"/>
              </a:rPr>
              <a:t>FY 2011 – 0.4% increase ($17 million)</a:t>
            </a:r>
          </a:p>
          <a:p>
            <a:pPr marL="416052" indent="-342900">
              <a:lnSpc>
                <a:spcPct val="150000"/>
              </a:lnSpc>
              <a:buClr>
                <a:schemeClr val="bg1">
                  <a:lumMod val="75000"/>
                  <a:lumOff val="25000"/>
                </a:schemeClr>
              </a:buClr>
              <a:buSzPct val="112000"/>
              <a:buFont typeface="Wingdings" pitchFamily="2" charset="2"/>
              <a:buChar char="v"/>
            </a:pPr>
            <a:r>
              <a:rPr lang="en-US" sz="2200" b="1" dirty="0" smtClean="0">
                <a:solidFill>
                  <a:schemeClr val="bg1"/>
                </a:solidFill>
                <a:latin typeface="+mj-lt"/>
              </a:rPr>
              <a:t>FY 2012 – 5.8% increase ($237 million) </a:t>
            </a:r>
          </a:p>
          <a:p>
            <a:pPr marL="928116" lvl="1" indent="-342900">
              <a:lnSpc>
                <a:spcPct val="150000"/>
              </a:lnSpc>
              <a:buClr>
                <a:schemeClr val="bg1">
                  <a:lumMod val="75000"/>
                  <a:lumOff val="25000"/>
                </a:schemeClr>
              </a:buClr>
              <a:buSzPct val="110000"/>
              <a:buFont typeface="Wingdings" pitchFamily="2" charset="2"/>
              <a:buChar char="v"/>
            </a:pPr>
            <a:r>
              <a:rPr lang="en-US" sz="2200" b="1" dirty="0" smtClean="0">
                <a:solidFill>
                  <a:schemeClr val="bg1"/>
                </a:solidFill>
                <a:latin typeface="+mj-lt"/>
              </a:rPr>
              <a:t>$4.3 billion overall budget</a:t>
            </a:r>
          </a:p>
          <a:p>
            <a:pPr marL="0" algn="l"/>
            <a:endParaRPr lang="en-US" sz="2000" b="1"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05000" y="2057400"/>
            <a:ext cx="4448077" cy="584775"/>
          </a:xfrm>
          <a:prstGeom prst="rect">
            <a:avLst/>
          </a:prstGeom>
          <a:noFill/>
        </p:spPr>
        <p:txBody>
          <a:bodyPr wrap="none" rtlCol="0">
            <a:spAutoFit/>
          </a:bodyPr>
          <a:lstStyle/>
          <a:p>
            <a:pPr algn="ctr"/>
            <a:r>
              <a:rPr lang="en-US" sz="3200" b="1" dirty="0" smtClean="0">
                <a:solidFill>
                  <a:schemeClr val="bg1"/>
                </a:solidFill>
              </a:rPr>
              <a:t>IHS Budget At A Glance</a:t>
            </a:r>
            <a:endParaRPr lang="en-US" sz="3200" b="1" dirty="0">
              <a:solidFill>
                <a:schemeClr val="bg1"/>
              </a:solidFill>
            </a:endParaRPr>
          </a:p>
        </p:txBody>
      </p:sp>
    </p:spTree>
    <p:extLst>
      <p:ext uri="{BB962C8B-B14F-4D97-AF65-F5344CB8AC3E}">
        <p14:creationId xmlns:p14="http://schemas.microsoft.com/office/powerpoint/2010/main" val="2178725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034" y="1828800"/>
            <a:ext cx="6781800" cy="1676400"/>
          </a:xfrm>
        </p:spPr>
        <p:txBody>
          <a:bodyPr/>
          <a:lstStyle/>
          <a:p>
            <a:pPr marL="285750" indent="-285750" algn="ctr"/>
            <a:r>
              <a:rPr lang="en-US" sz="4000" b="1" dirty="0" smtClean="0">
                <a:solidFill>
                  <a:schemeClr val="bg1"/>
                </a:solidFill>
              </a:rPr>
              <a:t>Renew </a:t>
            </a:r>
            <a:r>
              <a:rPr lang="en-US" sz="4000" dirty="0">
                <a:solidFill>
                  <a:schemeClr val="bg1"/>
                </a:solidFill>
              </a:rPr>
              <a:t>A</a:t>
            </a:r>
            <a:r>
              <a:rPr lang="en-US" sz="4000" b="1" dirty="0" smtClean="0">
                <a:solidFill>
                  <a:schemeClr val="bg1"/>
                </a:solidFill>
              </a:rPr>
              <a:t>nd </a:t>
            </a:r>
            <a:r>
              <a:rPr lang="en-US" sz="4000" dirty="0">
                <a:solidFill>
                  <a:schemeClr val="bg1"/>
                </a:solidFill>
              </a:rPr>
              <a:t>S</a:t>
            </a:r>
            <a:r>
              <a:rPr lang="en-US" sz="4000" b="1" dirty="0" smtClean="0">
                <a:solidFill>
                  <a:schemeClr val="bg1"/>
                </a:solidFill>
              </a:rPr>
              <a:t>trengthen </a:t>
            </a:r>
            <a:r>
              <a:rPr lang="en-US" sz="4000" dirty="0">
                <a:solidFill>
                  <a:schemeClr val="bg1"/>
                </a:solidFill>
              </a:rPr>
              <a:t>O</a:t>
            </a:r>
            <a:r>
              <a:rPr lang="en-US" sz="4000" b="1" dirty="0" smtClean="0">
                <a:solidFill>
                  <a:schemeClr val="bg1"/>
                </a:solidFill>
              </a:rPr>
              <a:t>ur </a:t>
            </a:r>
            <a:r>
              <a:rPr lang="en-US" sz="4000" dirty="0">
                <a:solidFill>
                  <a:schemeClr val="bg1"/>
                </a:solidFill>
              </a:rPr>
              <a:t>P</a:t>
            </a:r>
            <a:r>
              <a:rPr lang="en-US" sz="4000" b="1" dirty="0" smtClean="0">
                <a:solidFill>
                  <a:schemeClr val="bg1"/>
                </a:solidFill>
              </a:rPr>
              <a:t>artnership With Tribes</a:t>
            </a:r>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endParaRPr lang="en-US" dirty="0"/>
          </a:p>
        </p:txBody>
      </p:sp>
      <p:sp>
        <p:nvSpPr>
          <p:cNvPr id="3" name="Text Placeholder 2"/>
          <p:cNvSpPr>
            <a:spLocks noGrp="1"/>
          </p:cNvSpPr>
          <p:nvPr>
            <p:ph type="body" idx="1"/>
          </p:nvPr>
        </p:nvSpPr>
        <p:spPr>
          <a:xfrm>
            <a:off x="152400" y="2209800"/>
            <a:ext cx="8686800" cy="4343400"/>
          </a:xfrm>
        </p:spPr>
        <p:txBody>
          <a:bodyPr>
            <a:normAutofit/>
          </a:bodyPr>
          <a:lstStyle/>
          <a:p>
            <a:pPr marL="285750" lvl="0" indent="-285750">
              <a:buClr>
                <a:schemeClr val="bg1">
                  <a:lumMod val="75000"/>
                  <a:lumOff val="25000"/>
                </a:schemeClr>
              </a:buClr>
              <a:buFont typeface="Wingdings" pitchFamily="2" charset="2"/>
              <a:buChar char="v"/>
            </a:pPr>
            <a:r>
              <a:rPr lang="en-US" sz="2400" b="1" dirty="0">
                <a:solidFill>
                  <a:prstClr val="black"/>
                </a:solidFill>
                <a:latin typeface="Arial"/>
              </a:rPr>
              <a:t>638 Orientation </a:t>
            </a:r>
            <a:r>
              <a:rPr lang="en-US" sz="2400" b="1" dirty="0" smtClean="0">
                <a:solidFill>
                  <a:prstClr val="black"/>
                </a:solidFill>
                <a:latin typeface="Arial"/>
              </a:rPr>
              <a:t>Occurred February 28</a:t>
            </a:r>
            <a:r>
              <a:rPr lang="en-US" sz="2400" b="1" baseline="30000" dirty="0" smtClean="0">
                <a:solidFill>
                  <a:prstClr val="black"/>
                </a:solidFill>
                <a:latin typeface="Arial"/>
              </a:rPr>
              <a:t>th</a:t>
            </a:r>
            <a:r>
              <a:rPr lang="en-US" sz="2400" b="1" dirty="0" smtClean="0">
                <a:solidFill>
                  <a:prstClr val="black"/>
                </a:solidFill>
                <a:latin typeface="Arial"/>
              </a:rPr>
              <a:t> &amp; 29th </a:t>
            </a:r>
          </a:p>
          <a:p>
            <a:pPr marL="1081278" lvl="1" indent="-285750">
              <a:buClr>
                <a:schemeClr val="bg1">
                  <a:lumMod val="75000"/>
                  <a:lumOff val="25000"/>
                </a:schemeClr>
              </a:buClr>
              <a:buFont typeface="Wingdings" pitchFamily="2" charset="2"/>
              <a:buChar char="v"/>
            </a:pPr>
            <a:r>
              <a:rPr lang="en-US" sz="2200" b="1" dirty="0" smtClean="0">
                <a:solidFill>
                  <a:prstClr val="black"/>
                </a:solidFill>
                <a:latin typeface="Arial"/>
              </a:rPr>
              <a:t>30 Participants</a:t>
            </a:r>
          </a:p>
          <a:p>
            <a:pPr marL="1081278" lvl="1" indent="-285750">
              <a:buClr>
                <a:schemeClr val="bg1">
                  <a:lumMod val="75000"/>
                  <a:lumOff val="25000"/>
                </a:schemeClr>
              </a:buClr>
              <a:buFont typeface="Wingdings" pitchFamily="2" charset="2"/>
              <a:buChar char="v"/>
            </a:pPr>
            <a:r>
              <a:rPr lang="en-US" sz="2200" b="1" dirty="0" smtClean="0">
                <a:solidFill>
                  <a:prstClr val="black"/>
                </a:solidFill>
                <a:latin typeface="Arial"/>
              </a:rPr>
              <a:t>Next Session?</a:t>
            </a:r>
            <a:endParaRPr lang="en-US" sz="2400" b="1" dirty="0" smtClean="0">
              <a:solidFill>
                <a:prstClr val="black"/>
              </a:solidFill>
              <a:latin typeface="Arial"/>
            </a:endParaRPr>
          </a:p>
          <a:p>
            <a:pPr marL="285750" lvl="0" indent="-285750">
              <a:buClr>
                <a:schemeClr val="bg1">
                  <a:lumMod val="75000"/>
                  <a:lumOff val="25000"/>
                </a:schemeClr>
              </a:buClr>
              <a:buFont typeface="Wingdings" pitchFamily="2" charset="2"/>
              <a:buChar char="v"/>
            </a:pPr>
            <a:endParaRPr lang="en-US" sz="2400" b="1" dirty="0">
              <a:solidFill>
                <a:prstClr val="black"/>
              </a:solidFill>
              <a:latin typeface="Arial"/>
            </a:endParaRPr>
          </a:p>
          <a:p>
            <a:pPr marL="285750" lvl="0" indent="-285750">
              <a:buClr>
                <a:schemeClr val="bg1">
                  <a:lumMod val="75000"/>
                  <a:lumOff val="25000"/>
                </a:schemeClr>
              </a:buClr>
              <a:buFont typeface="Wingdings" pitchFamily="2" charset="2"/>
              <a:buChar char="v"/>
            </a:pPr>
            <a:r>
              <a:rPr lang="en-US" sz="2400" b="1" dirty="0" smtClean="0">
                <a:solidFill>
                  <a:prstClr val="black"/>
                </a:solidFill>
                <a:latin typeface="Arial"/>
              </a:rPr>
              <a:t>Direct </a:t>
            </a:r>
            <a:r>
              <a:rPr lang="en-US" sz="2400" b="1" dirty="0">
                <a:solidFill>
                  <a:prstClr val="black"/>
                </a:solidFill>
                <a:latin typeface="Arial"/>
              </a:rPr>
              <a:t>Service Tribes Area M</a:t>
            </a:r>
            <a:r>
              <a:rPr lang="en-US" sz="2400" b="1" dirty="0" smtClean="0">
                <a:solidFill>
                  <a:prstClr val="black"/>
                </a:solidFill>
                <a:latin typeface="Arial"/>
              </a:rPr>
              <a:t>eeting  </a:t>
            </a:r>
          </a:p>
          <a:p>
            <a:pPr marL="1081278" lvl="1" indent="-285750">
              <a:buClr>
                <a:schemeClr val="bg1">
                  <a:lumMod val="75000"/>
                  <a:lumOff val="25000"/>
                </a:schemeClr>
              </a:buClr>
              <a:buFont typeface="Wingdings" pitchFamily="2" charset="2"/>
              <a:buChar char="v"/>
            </a:pPr>
            <a:r>
              <a:rPr lang="en-US" sz="2200" b="1" dirty="0" smtClean="0">
                <a:solidFill>
                  <a:prstClr val="black"/>
                </a:solidFill>
                <a:latin typeface="Arial"/>
              </a:rPr>
              <a:t>March 22</a:t>
            </a:r>
            <a:r>
              <a:rPr lang="en-US" sz="2200" b="1" baseline="30000" dirty="0" smtClean="0">
                <a:solidFill>
                  <a:prstClr val="black"/>
                </a:solidFill>
                <a:latin typeface="Arial"/>
              </a:rPr>
              <a:t>nd</a:t>
            </a:r>
            <a:r>
              <a:rPr lang="en-US" sz="2200" b="1" dirty="0" smtClean="0">
                <a:solidFill>
                  <a:prstClr val="black"/>
                </a:solidFill>
                <a:latin typeface="Arial"/>
              </a:rPr>
              <a:t> and 23</a:t>
            </a:r>
            <a:r>
              <a:rPr lang="en-US" sz="2200" b="1" baseline="30000" dirty="0" smtClean="0">
                <a:solidFill>
                  <a:prstClr val="black"/>
                </a:solidFill>
                <a:latin typeface="Arial"/>
              </a:rPr>
              <a:t>rd</a:t>
            </a:r>
            <a:r>
              <a:rPr lang="en-US" sz="2200" b="1" dirty="0" smtClean="0">
                <a:solidFill>
                  <a:prstClr val="black"/>
                </a:solidFill>
                <a:latin typeface="Arial"/>
              </a:rPr>
              <a:t> </a:t>
            </a:r>
          </a:p>
          <a:p>
            <a:pPr marL="1081278" lvl="1" indent="-285750">
              <a:buClr>
                <a:schemeClr val="bg1">
                  <a:lumMod val="75000"/>
                  <a:lumOff val="25000"/>
                </a:schemeClr>
              </a:buClr>
              <a:buFont typeface="Wingdings" pitchFamily="2" charset="2"/>
              <a:buChar char="v"/>
            </a:pPr>
            <a:r>
              <a:rPr lang="en-US" sz="2200" b="1" dirty="0" smtClean="0">
                <a:solidFill>
                  <a:prstClr val="black"/>
                </a:solidFill>
                <a:latin typeface="Arial"/>
              </a:rPr>
              <a:t>Next session at Tribal location</a:t>
            </a:r>
          </a:p>
          <a:p>
            <a:pPr marL="1081278" lvl="1" indent="-285750">
              <a:buClr>
                <a:schemeClr val="bg1">
                  <a:lumMod val="75000"/>
                  <a:lumOff val="25000"/>
                </a:schemeClr>
              </a:buClr>
              <a:buFont typeface="Wingdings" pitchFamily="2" charset="2"/>
              <a:buChar char="v"/>
            </a:pPr>
            <a:r>
              <a:rPr lang="en-US" sz="2200" b="1" dirty="0" smtClean="0">
                <a:solidFill>
                  <a:prstClr val="black"/>
                </a:solidFill>
                <a:latin typeface="Arial"/>
              </a:rPr>
              <a:t>Annual or Semiannual?</a:t>
            </a:r>
          </a:p>
          <a:p>
            <a:pPr marL="1081278" lvl="1" indent="-285750">
              <a:buClr>
                <a:schemeClr val="bg1">
                  <a:lumMod val="75000"/>
                  <a:lumOff val="25000"/>
                </a:schemeClr>
              </a:buClr>
              <a:buFont typeface="Wingdings" pitchFamily="2" charset="2"/>
              <a:buChar char="v"/>
            </a:pPr>
            <a:endParaRPr lang="en-US" sz="2200" b="1" baseline="30000" dirty="0" smtClean="0">
              <a:solidFill>
                <a:prstClr val="black"/>
              </a:solidFill>
              <a:latin typeface="Arial"/>
            </a:endParaRPr>
          </a:p>
          <a:p>
            <a:pPr marL="0" lvl="0">
              <a:buClr>
                <a:prstClr val="white">
                  <a:shade val="95000"/>
                </a:prstClr>
              </a:buClr>
            </a:pPr>
            <a:r>
              <a:rPr lang="en-US" sz="2400" b="1" dirty="0" smtClean="0">
                <a:solidFill>
                  <a:prstClr val="black"/>
                </a:solidFill>
                <a:latin typeface="Arial"/>
              </a:rPr>
              <a:t> </a:t>
            </a:r>
            <a:endParaRPr lang="en-US" sz="2200" b="1" dirty="0">
              <a:solidFill>
                <a:prstClr val="black"/>
              </a:solidFill>
              <a:latin typeface="Arial"/>
            </a:endParaRPr>
          </a:p>
          <a:p>
            <a:pPr marL="0" algn="l"/>
            <a:endParaRPr lang="en-US" sz="2400" b="1" dirty="0" smtClean="0">
              <a:solidFill>
                <a:schemeClr val="bg1"/>
              </a:solidFill>
              <a:latin typeface="+mj-lt"/>
            </a:endParaRPr>
          </a:p>
          <a:p>
            <a:pPr marL="285750" indent="-285750" algn="l">
              <a:buFont typeface="Wingdings" pitchFamily="2" charset="2"/>
              <a:buChar char="v"/>
            </a:pPr>
            <a:endParaRPr lang="en-US" sz="2400" b="1" dirty="0" smtClean="0">
              <a:solidFill>
                <a:schemeClr val="bg1"/>
              </a:solidFill>
              <a:latin typeface="+mj-lt"/>
            </a:endParaRPr>
          </a:p>
          <a:p>
            <a:pPr marL="0" algn="l"/>
            <a:endParaRPr lang="en-US" sz="2400" b="1" dirty="0">
              <a:solidFill>
                <a:schemeClr val="bg1"/>
              </a:solidFill>
              <a:latin typeface="+mj-lt"/>
            </a:endParaRPr>
          </a:p>
          <a:p>
            <a:pPr algn="l"/>
            <a:endParaRPr lang="en-US" b="1"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104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17178" cy="1600200"/>
          </a:xfrm>
        </p:spPr>
        <p:txBody>
          <a:bodyPr/>
          <a:lstStyle/>
          <a:p>
            <a:pPr marL="285750" indent="-285750" algn="ctr"/>
            <a:r>
              <a:rPr lang="en-US" sz="4000" b="1" dirty="0">
                <a:solidFill>
                  <a:schemeClr val="bg1"/>
                </a:solidFill>
              </a:rPr>
              <a:t>Ensure that our work is transparent, accountable, fair, and inclusive</a:t>
            </a:r>
          </a:p>
        </p:txBody>
      </p:sp>
      <p:sp>
        <p:nvSpPr>
          <p:cNvPr id="3" name="Text Placeholder 2"/>
          <p:cNvSpPr>
            <a:spLocks noGrp="1"/>
          </p:cNvSpPr>
          <p:nvPr>
            <p:ph type="body" idx="1"/>
          </p:nvPr>
        </p:nvSpPr>
        <p:spPr>
          <a:xfrm>
            <a:off x="228600" y="2514600"/>
            <a:ext cx="8458200" cy="4038600"/>
          </a:xfrm>
        </p:spPr>
        <p:txBody>
          <a:bodyPr>
            <a:normAutofit fontScale="92500"/>
          </a:bodyPr>
          <a:lstStyle/>
          <a:p>
            <a:pPr marL="285750" indent="-285750">
              <a:buFont typeface="Wingdings" pitchFamily="2" charset="2"/>
              <a:buChar char="v"/>
            </a:pPr>
            <a:endParaRPr lang="en-US" sz="2400" b="1" dirty="0" smtClean="0">
              <a:solidFill>
                <a:schemeClr val="bg1"/>
              </a:solidFill>
              <a:latin typeface="+mj-lt"/>
            </a:endParaRPr>
          </a:p>
          <a:p>
            <a:pPr marL="457200" lvl="0" indent="-457200" defTabSz="914237">
              <a:lnSpc>
                <a:spcPts val="3600"/>
              </a:lnSpc>
              <a:spcBef>
                <a:spcPts val="0"/>
              </a:spcBef>
              <a:buClr>
                <a:schemeClr val="bg1">
                  <a:lumMod val="75000"/>
                  <a:lumOff val="25000"/>
                </a:schemeClr>
              </a:buClr>
              <a:buSzPct val="112000"/>
              <a:buFont typeface="Wingdings" pitchFamily="2" charset="2"/>
              <a:buChar char="v"/>
            </a:pPr>
            <a:r>
              <a:rPr lang="en-US" sz="2800" dirty="0">
                <a:solidFill>
                  <a:schemeClr val="bg1"/>
                </a:solidFill>
                <a:latin typeface="Arial" pitchFamily="34" charset="0"/>
                <a:cs typeface="Arial" pitchFamily="34" charset="0"/>
              </a:rPr>
              <a:t>Since 2008:</a:t>
            </a:r>
          </a:p>
          <a:p>
            <a:pPr marL="800018" lvl="1" indent="-342900" defTabSz="914237">
              <a:lnSpc>
                <a:spcPts val="3600"/>
              </a:lnSpc>
              <a:spcBef>
                <a:spcPts val="0"/>
              </a:spcBef>
              <a:buClr>
                <a:schemeClr val="bg1">
                  <a:lumMod val="75000"/>
                  <a:lumOff val="25000"/>
                </a:schemeClr>
              </a:buClr>
              <a:buSzTx/>
              <a:buFont typeface="Wingdings" pitchFamily="2" charset="2"/>
              <a:buChar char="v"/>
            </a:pPr>
            <a:r>
              <a:rPr lang="en-US" sz="2400" dirty="0">
                <a:solidFill>
                  <a:schemeClr val="bg1"/>
                </a:solidFill>
                <a:latin typeface="Arial" pitchFamily="34" charset="0"/>
                <a:cs typeface="Arial" pitchFamily="34" charset="0"/>
              </a:rPr>
              <a:t>Overall IHS Budget increased 29%</a:t>
            </a:r>
          </a:p>
          <a:p>
            <a:pPr marL="800018" lvl="1" indent="-342900" defTabSz="914237">
              <a:lnSpc>
                <a:spcPts val="3600"/>
              </a:lnSpc>
              <a:spcBef>
                <a:spcPts val="0"/>
              </a:spcBef>
              <a:buClr>
                <a:schemeClr val="bg1">
                  <a:lumMod val="75000"/>
                  <a:lumOff val="25000"/>
                </a:schemeClr>
              </a:buClr>
              <a:buSzTx/>
              <a:buFont typeface="Wingdings" pitchFamily="2" charset="2"/>
              <a:buChar char="v"/>
            </a:pPr>
            <a:r>
              <a:rPr lang="en-US" sz="2400" dirty="0">
                <a:solidFill>
                  <a:schemeClr val="bg1"/>
                </a:solidFill>
                <a:latin typeface="Arial" pitchFamily="34" charset="0"/>
                <a:cs typeface="Arial" pitchFamily="34" charset="0"/>
              </a:rPr>
              <a:t>Contract Health Service (CHS) budget has increased 46% </a:t>
            </a:r>
          </a:p>
          <a:p>
            <a:pPr marL="800018" lvl="1" indent="-342900" defTabSz="914237">
              <a:lnSpc>
                <a:spcPts val="3600"/>
              </a:lnSpc>
              <a:spcBef>
                <a:spcPts val="0"/>
              </a:spcBef>
              <a:buClr>
                <a:schemeClr val="bg1">
                  <a:lumMod val="75000"/>
                  <a:lumOff val="25000"/>
                </a:schemeClr>
              </a:buClr>
              <a:buSzTx/>
              <a:buFont typeface="Wingdings" pitchFamily="2" charset="2"/>
              <a:buChar char="v"/>
            </a:pPr>
            <a:r>
              <a:rPr lang="en-US" sz="2400" dirty="0">
                <a:solidFill>
                  <a:schemeClr val="bg1"/>
                </a:solidFill>
                <a:latin typeface="Arial" pitchFamily="34" charset="0"/>
                <a:cs typeface="Arial" pitchFamily="34" charset="0"/>
              </a:rPr>
              <a:t>Contract Support Costs (CSC) funding has increased 76%</a:t>
            </a:r>
          </a:p>
          <a:p>
            <a:pPr marL="800018" lvl="1" indent="-342900" defTabSz="914237">
              <a:lnSpc>
                <a:spcPts val="3600"/>
              </a:lnSpc>
              <a:spcBef>
                <a:spcPts val="0"/>
              </a:spcBef>
              <a:buClr>
                <a:schemeClr val="bg1">
                  <a:lumMod val="75000"/>
                  <a:lumOff val="25000"/>
                </a:schemeClr>
              </a:buClr>
              <a:buSzTx/>
              <a:buFont typeface="Wingdings" pitchFamily="2" charset="2"/>
              <a:buChar char="v"/>
            </a:pPr>
            <a:r>
              <a:rPr lang="en-US" sz="2400" dirty="0">
                <a:solidFill>
                  <a:schemeClr val="bg1"/>
                </a:solidFill>
                <a:latin typeface="Arial" pitchFamily="34" charset="0"/>
                <a:cs typeface="Arial" pitchFamily="34" charset="0"/>
              </a:rPr>
              <a:t>Dental and mental health funding have increased 19% </a:t>
            </a:r>
          </a:p>
          <a:p>
            <a:pPr marL="800018" lvl="1" indent="-342900" defTabSz="914237">
              <a:lnSpc>
                <a:spcPts val="3600"/>
              </a:lnSpc>
              <a:spcBef>
                <a:spcPts val="0"/>
              </a:spcBef>
              <a:buClr>
                <a:schemeClr val="bg1">
                  <a:lumMod val="75000"/>
                  <a:lumOff val="25000"/>
                </a:schemeClr>
              </a:buClr>
              <a:buSzTx/>
              <a:buFont typeface="Wingdings" pitchFamily="2" charset="2"/>
              <a:buChar char="v"/>
            </a:pPr>
            <a:r>
              <a:rPr lang="en-US" sz="2400" dirty="0">
                <a:solidFill>
                  <a:schemeClr val="bg1"/>
                </a:solidFill>
                <a:latin typeface="Arial" pitchFamily="34" charset="0"/>
                <a:cs typeface="Arial" pitchFamily="34" charset="0"/>
              </a:rPr>
              <a:t>Health care facility construction funding has increased 132%</a:t>
            </a:r>
            <a:endParaRPr lang="en-US" sz="2000" b="1"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05000" y="2057400"/>
            <a:ext cx="4448077" cy="584775"/>
          </a:xfrm>
          <a:prstGeom prst="rect">
            <a:avLst/>
          </a:prstGeom>
          <a:noFill/>
        </p:spPr>
        <p:txBody>
          <a:bodyPr wrap="none" rtlCol="0">
            <a:spAutoFit/>
          </a:bodyPr>
          <a:lstStyle/>
          <a:p>
            <a:pPr algn="ctr"/>
            <a:r>
              <a:rPr lang="en-US" sz="3200" b="1" dirty="0" smtClean="0">
                <a:solidFill>
                  <a:schemeClr val="bg1"/>
                </a:solidFill>
              </a:rPr>
              <a:t>IHS Budget At A Glance</a:t>
            </a:r>
            <a:endParaRPr lang="en-US" sz="3200" b="1" dirty="0">
              <a:solidFill>
                <a:schemeClr val="bg1"/>
              </a:solidFill>
            </a:endParaRPr>
          </a:p>
        </p:txBody>
      </p:sp>
    </p:spTree>
    <p:extLst>
      <p:ext uri="{BB962C8B-B14F-4D97-AF65-F5344CB8AC3E}">
        <p14:creationId xmlns:p14="http://schemas.microsoft.com/office/powerpoint/2010/main" val="1099042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Content Placeholder 14"/>
          <p:cNvGraphicFramePr>
            <a:graphicFrameLocks noGrp="1"/>
          </p:cNvGraphicFramePr>
          <p:nvPr>
            <p:ph idx="1"/>
            <p:extLst>
              <p:ext uri="{D42A27DB-BD31-4B8C-83A1-F6EECF244321}">
                <p14:modId xmlns:p14="http://schemas.microsoft.com/office/powerpoint/2010/main" val="1460941495"/>
              </p:ext>
            </p:extLst>
          </p:nvPr>
        </p:nvGraphicFramePr>
        <p:xfrm>
          <a:off x="76201" y="693423"/>
          <a:ext cx="9006840" cy="6012176"/>
        </p:xfrm>
        <a:graphic>
          <a:graphicData uri="http://schemas.openxmlformats.org/drawingml/2006/table">
            <a:tbl>
              <a:tblPr/>
              <a:tblGrid>
                <a:gridCol w="472028"/>
                <a:gridCol w="3546603"/>
                <a:gridCol w="1709514"/>
                <a:gridCol w="1709514"/>
                <a:gridCol w="1569181"/>
              </a:tblGrid>
              <a:tr h="195113">
                <a:tc gridSpan="5">
                  <a:txBody>
                    <a:bodyPr/>
                    <a:lstStyle/>
                    <a:p>
                      <a:pPr algn="ctr" fontAlgn="b"/>
                      <a:r>
                        <a:rPr lang="en-US" sz="900" b="1" i="0" u="none" strike="noStrike">
                          <a:solidFill>
                            <a:srgbClr val="000000"/>
                          </a:solidFill>
                          <a:effectLst/>
                          <a:latin typeface="Calibri"/>
                        </a:rPr>
                        <a:t>INDIAN HEALTH SERVICE</a:t>
                      </a:r>
                    </a:p>
                  </a:txBody>
                  <a:tcPr marL="3945" marR="3945" marT="394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7350">
                <a:tc gridSpan="5">
                  <a:txBody>
                    <a:bodyPr/>
                    <a:lstStyle/>
                    <a:p>
                      <a:pPr algn="ctr" fontAlgn="b"/>
                      <a:r>
                        <a:rPr lang="en-US" sz="700" b="1" i="0" u="none" strike="noStrike">
                          <a:solidFill>
                            <a:srgbClr val="000000"/>
                          </a:solidFill>
                          <a:effectLst/>
                          <a:latin typeface="Calibri"/>
                        </a:rPr>
                        <a:t>PORTLAND AREA OFFICE</a:t>
                      </a:r>
                    </a:p>
                  </a:txBody>
                  <a:tcPr marL="3945" marR="3945" marT="394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2174">
                <a:tc gridSpan="5">
                  <a:txBody>
                    <a:bodyPr/>
                    <a:lstStyle/>
                    <a:p>
                      <a:pPr algn="ctr" fontAlgn="b"/>
                      <a:r>
                        <a:rPr lang="en-US" sz="600" b="1" i="0" u="none" strike="noStrike">
                          <a:solidFill>
                            <a:srgbClr val="000000"/>
                          </a:solidFill>
                          <a:effectLst/>
                          <a:latin typeface="Calibri"/>
                        </a:rPr>
                        <a:t>Budget Comparison</a:t>
                      </a:r>
                    </a:p>
                  </a:txBody>
                  <a:tcPr marL="3945" marR="3945" marT="394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2174">
                <a:tc gridSpan="5">
                  <a:txBody>
                    <a:bodyPr/>
                    <a:lstStyle/>
                    <a:p>
                      <a:pPr algn="ctr" fontAlgn="b"/>
                      <a:r>
                        <a:rPr lang="en-US" sz="600" b="1" i="0" u="none" strike="noStrike">
                          <a:solidFill>
                            <a:srgbClr val="000000"/>
                          </a:solidFill>
                          <a:effectLst/>
                          <a:latin typeface="Calibri"/>
                        </a:rPr>
                        <a:t>FY 2008 - FY 2012</a:t>
                      </a:r>
                    </a:p>
                  </a:txBody>
                  <a:tcPr marL="3945" marR="3945" marT="394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1740">
                <a:tc>
                  <a:txBody>
                    <a:bodyPr/>
                    <a:lstStyle/>
                    <a:p>
                      <a:pPr algn="l" fontAlgn="b"/>
                      <a:endParaRPr lang="en-US" sz="600" b="0" i="0" u="none" strike="noStrike">
                        <a:solidFill>
                          <a:srgbClr val="000000"/>
                        </a:solidFill>
                        <a:effectLst/>
                        <a:latin typeface="Calibri"/>
                      </a:endParaRPr>
                    </a:p>
                  </a:txBody>
                  <a:tcPr marL="3945" marR="3945" marT="394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3945" marR="3945" marT="394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3945" marR="3945" marT="394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3945" marR="3945" marT="394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3945" marR="3945" marT="3945" marB="0" anchor="b">
                    <a:lnL>
                      <a:noFill/>
                    </a:lnL>
                    <a:lnR>
                      <a:noFill/>
                    </a:lnR>
                    <a:lnT>
                      <a:noFill/>
                    </a:lnT>
                    <a:lnB w="6350" cap="flat" cmpd="sng" algn="ctr">
                      <a:solidFill>
                        <a:srgbClr val="000000"/>
                      </a:solidFill>
                      <a:prstDash val="solid"/>
                      <a:round/>
                      <a:headEnd type="none" w="med" len="med"/>
                      <a:tailEnd type="none" w="med" len="med"/>
                    </a:lnB>
                  </a:tcPr>
                </a:tc>
              </a:tr>
              <a:tr h="157350">
                <a:tc gridSpan="2">
                  <a:txBody>
                    <a:bodyPr/>
                    <a:lstStyle/>
                    <a:p>
                      <a:pPr algn="ctr" fontAlgn="b"/>
                      <a:r>
                        <a:rPr lang="en-US" sz="600" b="1" i="0" u="none" strike="noStrike">
                          <a:solidFill>
                            <a:srgbClr val="000000"/>
                          </a:solidFill>
                          <a:effectLst/>
                          <a:latin typeface="Calibri"/>
                        </a:rPr>
                        <a:t>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a:solidFill>
                            <a:srgbClr val="000000"/>
                          </a:solidFill>
                          <a:effectLst/>
                          <a:latin typeface="Calibri"/>
                        </a:rPr>
                        <a:t>FY 2008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Calibri"/>
                        </a:rPr>
                        <a:t>FY2012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Calibri"/>
                        </a:rPr>
                        <a:t>% Change</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32">
                <a:tc gridSpan="2">
                  <a:txBody>
                    <a:bodyPr/>
                    <a:lstStyle/>
                    <a:p>
                      <a:pPr algn="l" fontAlgn="ctr"/>
                      <a:r>
                        <a:rPr lang="en-US" sz="700" b="1" i="0" u="none" strike="noStrike">
                          <a:solidFill>
                            <a:srgbClr val="000000"/>
                          </a:solidFill>
                          <a:effectLst/>
                          <a:latin typeface="Calibri"/>
                        </a:rPr>
                        <a:t>TOTAL PORTLAND AREA BUDGET</a:t>
                      </a:r>
                    </a:p>
                  </a:txBody>
                  <a:tcPr marL="3945" marR="3945" marT="3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ctr"/>
                      <a:r>
                        <a:rPr lang="en-US" sz="700" b="1" i="0" u="none" strike="noStrike">
                          <a:solidFill>
                            <a:srgbClr val="000000"/>
                          </a:solidFill>
                          <a:effectLst/>
                          <a:latin typeface="Calibri"/>
                        </a:rPr>
                        <a:t>       217,710,910 </a:t>
                      </a:r>
                    </a:p>
                  </a:txBody>
                  <a:tcPr marL="3945" marR="3945" marT="3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700" b="1" i="0" u="none" strike="noStrike">
                          <a:solidFill>
                            <a:srgbClr val="000000"/>
                          </a:solidFill>
                          <a:effectLst/>
                          <a:latin typeface="Calibri"/>
                        </a:rPr>
                        <a:t>       262,224,906 </a:t>
                      </a:r>
                    </a:p>
                  </a:txBody>
                  <a:tcPr marL="3945" marR="3945" marT="3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1" i="0" u="none" strike="noStrike">
                          <a:solidFill>
                            <a:srgbClr val="000000"/>
                          </a:solidFill>
                          <a:effectLst/>
                          <a:latin typeface="Calibri"/>
                        </a:rPr>
                        <a:t>17.0%</a:t>
                      </a:r>
                    </a:p>
                  </a:txBody>
                  <a:tcPr marL="3945" marR="3945" marT="3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57350">
                <a:tc gridSpan="5">
                  <a:txBody>
                    <a:bodyPr/>
                    <a:lstStyle/>
                    <a:p>
                      <a:pPr algn="ctr" fontAlgn="b"/>
                      <a:r>
                        <a:rPr lang="en-US" sz="700" b="0" i="0" u="none" strike="noStrike">
                          <a:solidFill>
                            <a:srgbClr val="000000"/>
                          </a:solidFill>
                          <a:effectLst/>
                          <a:latin typeface="Calibri"/>
                        </a:rPr>
                        <a:t> </a:t>
                      </a:r>
                    </a:p>
                  </a:txBody>
                  <a:tcPr marL="3945" marR="3945" marT="39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6232">
                <a:tc gridSpan="2">
                  <a:txBody>
                    <a:bodyPr/>
                    <a:lstStyle/>
                    <a:p>
                      <a:pPr algn="l" fontAlgn="ctr"/>
                      <a:r>
                        <a:rPr lang="en-US" sz="700" b="1" i="0" u="none" strike="noStrike">
                          <a:solidFill>
                            <a:srgbClr val="000000"/>
                          </a:solidFill>
                          <a:effectLst/>
                          <a:latin typeface="Calibri"/>
                        </a:rPr>
                        <a:t>SERVICES APPROPRIATION</a:t>
                      </a:r>
                    </a:p>
                  </a:txBody>
                  <a:tcPr marL="3945" marR="3945" marT="3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ctr"/>
                      <a:r>
                        <a:rPr lang="en-US" sz="700" b="1" i="0" u="none" strike="noStrike">
                          <a:solidFill>
                            <a:srgbClr val="000000"/>
                          </a:solidFill>
                          <a:effectLst/>
                          <a:latin typeface="Calibri"/>
                        </a:rPr>
                        <a:t>       205,913,598 </a:t>
                      </a:r>
                    </a:p>
                  </a:txBody>
                  <a:tcPr marL="3945" marR="3945" marT="3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700" b="1" i="0" u="none" strike="noStrike">
                          <a:solidFill>
                            <a:srgbClr val="000000"/>
                          </a:solidFill>
                          <a:effectLst/>
                          <a:latin typeface="Calibri"/>
                        </a:rPr>
                        <a:t>       249,934,988 </a:t>
                      </a:r>
                    </a:p>
                  </a:txBody>
                  <a:tcPr marL="3945" marR="3945" marT="3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1" i="0" u="none" strike="noStrike">
                          <a:solidFill>
                            <a:srgbClr val="000000"/>
                          </a:solidFill>
                          <a:effectLst/>
                          <a:latin typeface="Calibri"/>
                        </a:rPr>
                        <a:t>21.4%</a:t>
                      </a:r>
                    </a:p>
                  </a:txBody>
                  <a:tcPr marL="3945" marR="3945" marT="3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33432">
                <a:tc rowSpan="8">
                  <a:txBody>
                    <a:bodyPr/>
                    <a:lstStyle/>
                    <a:p>
                      <a:pPr algn="ctr" fontAlgn="ctr"/>
                      <a:r>
                        <a:rPr lang="en-US" sz="700" b="1" i="0" u="none" strike="noStrike">
                          <a:solidFill>
                            <a:srgbClr val="000000"/>
                          </a:solidFill>
                          <a:effectLst/>
                          <a:latin typeface="Calibri"/>
                        </a:rPr>
                        <a:t>Clinical</a:t>
                      </a:r>
                    </a:p>
                  </a:txBody>
                  <a:tcPr marL="3945" marR="3945" marT="3945" marB="0" vert="vert27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effectLst/>
                          <a:latin typeface="Calibri"/>
                        </a:rPr>
                        <a:t>Hospitals and Clinics</a:t>
                      </a:r>
                    </a:p>
                  </a:txBody>
                  <a:tcPr marL="3945" marR="3945" marT="39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effectLst/>
                          <a:latin typeface="Calibri"/>
                        </a:rPr>
                        <a:t>             65,292,233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effectLst/>
                          <a:latin typeface="Calibri"/>
                        </a:rPr>
                        <a:t>             77,046,372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solidFill>
                            <a:srgbClr val="000000"/>
                          </a:solidFill>
                          <a:effectLst/>
                          <a:latin typeface="Calibri"/>
                        </a:rPr>
                        <a:t>18.0%</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3432">
                <a:tc vMerge="1">
                  <a:txBody>
                    <a:bodyPr/>
                    <a:lstStyle/>
                    <a:p>
                      <a:endParaRPr lang="en-US"/>
                    </a:p>
                  </a:txBody>
                  <a:tcPr/>
                </a:tc>
                <a:tc>
                  <a:txBody>
                    <a:bodyPr/>
                    <a:lstStyle/>
                    <a:p>
                      <a:pPr algn="l" fontAlgn="b"/>
                      <a:r>
                        <a:rPr lang="en-US" sz="600" b="1" i="0" u="none" strike="noStrike">
                          <a:solidFill>
                            <a:srgbClr val="000000"/>
                          </a:solidFill>
                          <a:effectLst/>
                          <a:latin typeface="Calibri"/>
                        </a:rPr>
                        <a:t>Contract Health Services</a:t>
                      </a:r>
                    </a:p>
                  </a:txBody>
                  <a:tcPr marL="3945" marR="3945" marT="39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3432">
                <a:tc vMerge="1">
                  <a:txBody>
                    <a:bodyPr/>
                    <a:lstStyle/>
                    <a:p>
                      <a:endParaRPr lang="en-US"/>
                    </a:p>
                  </a:txBody>
                  <a:tcPr/>
                </a:tc>
                <a:tc>
                  <a:txBody>
                    <a:bodyPr/>
                    <a:lstStyle/>
                    <a:p>
                      <a:pPr algn="l" fontAlgn="b"/>
                      <a:r>
                        <a:rPr lang="en-US" sz="600" b="1" i="1" u="none" strike="noStrike">
                          <a:solidFill>
                            <a:srgbClr val="000000"/>
                          </a:solidFill>
                          <a:effectLst/>
                          <a:latin typeface="Calibri"/>
                        </a:rPr>
                        <a:t>          CHS only</a:t>
                      </a:r>
                    </a:p>
                  </a:txBody>
                  <a:tcPr marL="3945" marR="3945" marT="39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1" u="none" strike="noStrike">
                          <a:solidFill>
                            <a:srgbClr val="000000"/>
                          </a:solidFill>
                          <a:effectLst/>
                          <a:latin typeface="Calibri"/>
                        </a:rPr>
                        <a:t>            63,536,339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1" u="none" strike="noStrike">
                          <a:solidFill>
                            <a:srgbClr val="000000"/>
                          </a:solidFill>
                          <a:effectLst/>
                          <a:latin typeface="Calibri"/>
                        </a:rPr>
                        <a:t>            83,160,509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1" u="none" strike="noStrike">
                          <a:solidFill>
                            <a:srgbClr val="000000"/>
                          </a:solidFill>
                          <a:effectLst/>
                          <a:latin typeface="Calibri"/>
                        </a:rPr>
                        <a:t>30.9%</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3432">
                <a:tc vMerge="1">
                  <a:txBody>
                    <a:bodyPr/>
                    <a:lstStyle/>
                    <a:p>
                      <a:endParaRPr lang="en-US"/>
                    </a:p>
                  </a:txBody>
                  <a:tcPr/>
                </a:tc>
                <a:tc>
                  <a:txBody>
                    <a:bodyPr/>
                    <a:lstStyle/>
                    <a:p>
                      <a:pPr algn="l" fontAlgn="b"/>
                      <a:r>
                        <a:rPr lang="en-US" sz="600" b="1" i="1" u="none" strike="noStrike">
                          <a:solidFill>
                            <a:srgbClr val="000000"/>
                          </a:solidFill>
                          <a:effectLst/>
                          <a:latin typeface="Calibri"/>
                        </a:rPr>
                        <a:t>          CHEF only (actual reimbursement)</a:t>
                      </a:r>
                    </a:p>
                  </a:txBody>
                  <a:tcPr marL="3945" marR="3945" marT="39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1" u="none" strike="noStrike">
                          <a:solidFill>
                            <a:srgbClr val="000000"/>
                          </a:solidFill>
                          <a:effectLst/>
                          <a:latin typeface="Calibri"/>
                        </a:rPr>
                        <a:t>              1,667,053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1" u="none" strike="noStrike">
                          <a:solidFill>
                            <a:srgbClr val="000000"/>
                          </a:solidFill>
                          <a:effectLst/>
                          <a:latin typeface="Calibri"/>
                        </a:rPr>
                        <a:t>              3,188,950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1" u="none" strike="noStrike">
                          <a:solidFill>
                            <a:srgbClr val="000000"/>
                          </a:solidFill>
                          <a:effectLst/>
                          <a:latin typeface="Calibri"/>
                        </a:rPr>
                        <a:t>91.3%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3432">
                <a:tc vMerge="1">
                  <a:txBody>
                    <a:bodyPr/>
                    <a:lstStyle/>
                    <a:p>
                      <a:endParaRPr lang="en-US"/>
                    </a:p>
                  </a:txBody>
                  <a:tcPr/>
                </a:tc>
                <a:tc>
                  <a:txBody>
                    <a:bodyPr/>
                    <a:lstStyle/>
                    <a:p>
                      <a:pPr algn="l" fontAlgn="b"/>
                      <a:r>
                        <a:rPr lang="en-US" sz="600" b="1" i="0" u="none" strike="noStrike">
                          <a:solidFill>
                            <a:srgbClr val="000000"/>
                          </a:solidFill>
                          <a:effectLst/>
                          <a:latin typeface="Calibri"/>
                        </a:rPr>
                        <a:t>Dental</a:t>
                      </a:r>
                    </a:p>
                  </a:txBody>
                  <a:tcPr marL="3945" marR="3945" marT="39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7,106,960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7,789,740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a:solidFill>
                            <a:srgbClr val="000000"/>
                          </a:solidFill>
                          <a:effectLst/>
                          <a:latin typeface="Calibri"/>
                        </a:rPr>
                        <a:t>9.6%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3432">
                <a:tc vMerge="1">
                  <a:txBody>
                    <a:bodyPr/>
                    <a:lstStyle/>
                    <a:p>
                      <a:endParaRPr lang="en-US"/>
                    </a:p>
                  </a:txBody>
                  <a:tcPr/>
                </a:tc>
                <a:tc>
                  <a:txBody>
                    <a:bodyPr/>
                    <a:lstStyle/>
                    <a:p>
                      <a:pPr algn="l" fontAlgn="b"/>
                      <a:r>
                        <a:rPr lang="en-US" sz="600" b="1" i="0" u="none" strike="noStrike">
                          <a:solidFill>
                            <a:srgbClr val="000000"/>
                          </a:solidFill>
                          <a:effectLst/>
                          <a:latin typeface="Calibri"/>
                        </a:rPr>
                        <a:t>Mental Health</a:t>
                      </a:r>
                    </a:p>
                  </a:txBody>
                  <a:tcPr marL="3945" marR="3945" marT="39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3,869,417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4,192,134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a:solidFill>
                            <a:srgbClr val="000000"/>
                          </a:solidFill>
                          <a:effectLst/>
                          <a:latin typeface="Calibri"/>
                        </a:rPr>
                        <a:t>8.3%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3432">
                <a:tc vMerge="1">
                  <a:txBody>
                    <a:bodyPr/>
                    <a:lstStyle/>
                    <a:p>
                      <a:endParaRPr lang="en-US"/>
                    </a:p>
                  </a:txBody>
                  <a:tcPr/>
                </a:tc>
                <a:tc>
                  <a:txBody>
                    <a:bodyPr/>
                    <a:lstStyle/>
                    <a:p>
                      <a:pPr algn="l" fontAlgn="b"/>
                      <a:r>
                        <a:rPr lang="en-US" sz="600" b="1" i="0" u="none" strike="noStrike">
                          <a:solidFill>
                            <a:srgbClr val="000000"/>
                          </a:solidFill>
                          <a:effectLst/>
                          <a:latin typeface="Calibri"/>
                        </a:rPr>
                        <a:t>Alcohol &amp; Substance Abuse</a:t>
                      </a:r>
                    </a:p>
                  </a:txBody>
                  <a:tcPr marL="3945" marR="3945" marT="39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effectLst/>
                          <a:latin typeface="Calibri"/>
                        </a:rPr>
                        <a:t>             15,249,990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effectLst/>
                          <a:latin typeface="Calibri"/>
                        </a:rPr>
                        <a:t>             16,697,051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Calibri"/>
                        </a:rPr>
                        <a:t>9.5%</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3432">
                <a:tc vMerge="1">
                  <a:txBody>
                    <a:bodyPr/>
                    <a:lstStyle/>
                    <a:p>
                      <a:endParaRPr lang="en-US"/>
                    </a:p>
                  </a:txBody>
                  <a:tcPr/>
                </a:tc>
                <a:tc>
                  <a:txBody>
                    <a:bodyPr/>
                    <a:lstStyle/>
                    <a:p>
                      <a:pPr algn="l" fontAlgn="b"/>
                      <a:r>
                        <a:rPr lang="en-US" sz="600" b="1" i="0" u="none" strike="noStrike">
                          <a:solidFill>
                            <a:srgbClr val="000000"/>
                          </a:solidFill>
                          <a:effectLst/>
                          <a:latin typeface="Calibri"/>
                        </a:rPr>
                        <a:t>          Sub-total Clinical</a:t>
                      </a:r>
                    </a:p>
                  </a:txBody>
                  <a:tcPr marL="3945" marR="3945" marT="39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1" i="0" u="none" strike="noStrike">
                          <a:solidFill>
                            <a:srgbClr val="000000"/>
                          </a:solidFill>
                          <a:effectLst/>
                          <a:latin typeface="Calibri"/>
                        </a:rPr>
                        <a:t>           156,721,992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1" i="0" u="none" strike="noStrike">
                          <a:solidFill>
                            <a:srgbClr val="000000"/>
                          </a:solidFill>
                          <a:effectLst/>
                          <a:latin typeface="Calibri"/>
                        </a:rPr>
                        <a:t>           192,074,756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600" b="1" i="0" u="none" strike="noStrike">
                          <a:solidFill>
                            <a:srgbClr val="000000"/>
                          </a:solidFill>
                          <a:effectLst/>
                          <a:latin typeface="Calibri"/>
                        </a:rPr>
                        <a:t>22.6%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33432">
                <a:tc rowSpan="5">
                  <a:txBody>
                    <a:bodyPr/>
                    <a:lstStyle/>
                    <a:p>
                      <a:pPr algn="ctr" fontAlgn="ctr"/>
                      <a:r>
                        <a:rPr lang="en-US" sz="700" b="1" i="0" u="none" strike="noStrike">
                          <a:solidFill>
                            <a:srgbClr val="000000"/>
                          </a:solidFill>
                          <a:effectLst/>
                          <a:latin typeface="Calibri"/>
                        </a:rPr>
                        <a:t>Preventive</a:t>
                      </a:r>
                    </a:p>
                  </a:txBody>
                  <a:tcPr marL="3945" marR="3945" marT="3945" marB="0" vert="vert27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effectLst/>
                          <a:latin typeface="Calibri"/>
                        </a:rPr>
                        <a:t>Public Health Nursing</a:t>
                      </a:r>
                    </a:p>
                  </a:txBody>
                  <a:tcPr marL="3945" marR="3945" marT="39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effectLst/>
                          <a:latin typeface="Calibri"/>
                        </a:rPr>
                        <a:t>               2,750,381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effectLst/>
                          <a:latin typeface="Calibri"/>
                        </a:rPr>
                        <a:t>               3,002,331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solidFill>
                            <a:srgbClr val="000000"/>
                          </a:solidFill>
                          <a:effectLst/>
                          <a:latin typeface="Calibri"/>
                        </a:rPr>
                        <a:t>9.2%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3432">
                <a:tc vMerge="1">
                  <a:txBody>
                    <a:bodyPr/>
                    <a:lstStyle/>
                    <a:p>
                      <a:endParaRPr lang="en-US"/>
                    </a:p>
                  </a:txBody>
                  <a:tcPr/>
                </a:tc>
                <a:tc>
                  <a:txBody>
                    <a:bodyPr/>
                    <a:lstStyle/>
                    <a:p>
                      <a:pPr algn="l" fontAlgn="b"/>
                      <a:r>
                        <a:rPr lang="en-US" sz="600" b="1" i="0" u="none" strike="noStrike">
                          <a:solidFill>
                            <a:srgbClr val="000000"/>
                          </a:solidFill>
                          <a:effectLst/>
                          <a:latin typeface="Calibri"/>
                        </a:rPr>
                        <a:t>Health Education</a:t>
                      </a:r>
                    </a:p>
                  </a:txBody>
                  <a:tcPr marL="3945" marR="3945" marT="39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870,534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952,090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a:solidFill>
                            <a:srgbClr val="000000"/>
                          </a:solidFill>
                          <a:effectLst/>
                          <a:latin typeface="Calibri"/>
                        </a:rPr>
                        <a:t>9.4%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3432">
                <a:tc vMerge="1">
                  <a:txBody>
                    <a:bodyPr/>
                    <a:lstStyle/>
                    <a:p>
                      <a:endParaRPr lang="en-US"/>
                    </a:p>
                  </a:txBody>
                  <a:tcPr/>
                </a:tc>
                <a:tc>
                  <a:txBody>
                    <a:bodyPr/>
                    <a:lstStyle/>
                    <a:p>
                      <a:pPr algn="l" fontAlgn="b"/>
                      <a:r>
                        <a:rPr lang="en-US" sz="600" b="1" i="0" u="none" strike="noStrike">
                          <a:solidFill>
                            <a:srgbClr val="000000"/>
                          </a:solidFill>
                          <a:effectLst/>
                          <a:latin typeface="Calibri"/>
                        </a:rPr>
                        <a:t>Community Health Representatives</a:t>
                      </a:r>
                    </a:p>
                  </a:txBody>
                  <a:tcPr marL="3945" marR="3945" marT="39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4,304,058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4,709,214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a:solidFill>
                            <a:srgbClr val="000000"/>
                          </a:solidFill>
                          <a:effectLst/>
                          <a:latin typeface="Calibri"/>
                        </a:rPr>
                        <a:t>9.4%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3432">
                <a:tc vMerge="1">
                  <a:txBody>
                    <a:bodyPr/>
                    <a:lstStyle/>
                    <a:p>
                      <a:endParaRPr lang="en-US"/>
                    </a:p>
                  </a:txBody>
                  <a:tcPr/>
                </a:tc>
                <a:tc>
                  <a:txBody>
                    <a:bodyPr/>
                    <a:lstStyle/>
                    <a:p>
                      <a:pPr algn="l" fontAlgn="b"/>
                      <a:r>
                        <a:rPr lang="en-US" sz="600" b="1" i="0" u="none" strike="noStrike">
                          <a:solidFill>
                            <a:srgbClr val="000000"/>
                          </a:solidFill>
                          <a:effectLst/>
                          <a:latin typeface="Calibri"/>
                        </a:rPr>
                        <a:t>Alaska Immunizations</a:t>
                      </a:r>
                    </a:p>
                  </a:txBody>
                  <a:tcPr marL="3945" marR="3945" marT="39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effectLst/>
                          <a:latin typeface="Calibri"/>
                        </a:rPr>
                        <a:t>                            -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effectLst/>
                          <a:latin typeface="Calibri"/>
                        </a:rPr>
                        <a:t>                            -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Calibri"/>
                        </a:rPr>
                        <a:t>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3432">
                <a:tc vMerge="1">
                  <a:txBody>
                    <a:bodyPr/>
                    <a:lstStyle/>
                    <a:p>
                      <a:endParaRPr lang="en-US"/>
                    </a:p>
                  </a:txBody>
                  <a:tcPr/>
                </a:tc>
                <a:tc>
                  <a:txBody>
                    <a:bodyPr/>
                    <a:lstStyle/>
                    <a:p>
                      <a:pPr algn="l" fontAlgn="b"/>
                      <a:r>
                        <a:rPr lang="en-US" sz="600" b="1" i="0" u="none" strike="noStrike">
                          <a:solidFill>
                            <a:srgbClr val="000000"/>
                          </a:solidFill>
                          <a:effectLst/>
                          <a:latin typeface="Calibri"/>
                        </a:rPr>
                        <a:t>          Sub-total Preventive</a:t>
                      </a:r>
                    </a:p>
                  </a:txBody>
                  <a:tcPr marL="3945" marR="3945" marT="39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1" i="0" u="none" strike="noStrike">
                          <a:solidFill>
                            <a:srgbClr val="000000"/>
                          </a:solidFill>
                          <a:effectLst/>
                          <a:latin typeface="Calibri"/>
                        </a:rPr>
                        <a:t>               7,924,973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1" i="0" u="none" strike="noStrike">
                          <a:solidFill>
                            <a:srgbClr val="000000"/>
                          </a:solidFill>
                          <a:effectLst/>
                          <a:latin typeface="Calibri"/>
                        </a:rPr>
                        <a:t>               8,663,635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600" b="1" i="0" u="none" strike="noStrike">
                          <a:solidFill>
                            <a:srgbClr val="000000"/>
                          </a:solidFill>
                          <a:effectLst/>
                          <a:latin typeface="Calibri"/>
                        </a:rPr>
                        <a:t>9.3%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33432">
                <a:tc rowSpan="7">
                  <a:txBody>
                    <a:bodyPr/>
                    <a:lstStyle/>
                    <a:p>
                      <a:pPr algn="ctr" fontAlgn="ctr"/>
                      <a:r>
                        <a:rPr lang="en-US" sz="700" b="1" i="0" u="none" strike="noStrike">
                          <a:solidFill>
                            <a:srgbClr val="000000"/>
                          </a:solidFill>
                          <a:effectLst/>
                          <a:latin typeface="Calibri"/>
                        </a:rPr>
                        <a:t>Other</a:t>
                      </a:r>
                    </a:p>
                  </a:txBody>
                  <a:tcPr marL="3945" marR="3945" marT="3945" marB="0" vert="vert27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effectLst/>
                          <a:latin typeface="Calibri"/>
                        </a:rPr>
                        <a:t>Urban</a:t>
                      </a:r>
                    </a:p>
                  </a:txBody>
                  <a:tcPr marL="3945" marR="3945" marT="39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effectLst/>
                          <a:latin typeface="Calibri"/>
                        </a:rPr>
                        <a:t>               4,706,969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effectLst/>
                          <a:latin typeface="Calibri"/>
                        </a:rPr>
                        <a:t>               5,520,701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solidFill>
                            <a:srgbClr val="000000"/>
                          </a:solidFill>
                          <a:effectLst/>
                          <a:latin typeface="Calibri"/>
                        </a:rPr>
                        <a:t>17.3%</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3432">
                <a:tc vMerge="1">
                  <a:txBody>
                    <a:bodyPr/>
                    <a:lstStyle/>
                    <a:p>
                      <a:endParaRPr lang="en-US"/>
                    </a:p>
                  </a:txBody>
                  <a:tcPr/>
                </a:tc>
                <a:tc>
                  <a:txBody>
                    <a:bodyPr/>
                    <a:lstStyle/>
                    <a:p>
                      <a:pPr algn="l" fontAlgn="b"/>
                      <a:r>
                        <a:rPr lang="en-US" sz="600" b="1" i="0" u="none" strike="noStrike">
                          <a:solidFill>
                            <a:srgbClr val="000000"/>
                          </a:solidFill>
                          <a:effectLst/>
                          <a:latin typeface="Calibri"/>
                        </a:rPr>
                        <a:t>Indian Health Professions</a:t>
                      </a:r>
                    </a:p>
                  </a:txBody>
                  <a:tcPr marL="3945" marR="3945" marT="39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3432">
                <a:tc vMerge="1">
                  <a:txBody>
                    <a:bodyPr/>
                    <a:lstStyle/>
                    <a:p>
                      <a:endParaRPr lang="en-US"/>
                    </a:p>
                  </a:txBody>
                  <a:tcPr/>
                </a:tc>
                <a:tc>
                  <a:txBody>
                    <a:bodyPr/>
                    <a:lstStyle/>
                    <a:p>
                      <a:pPr algn="l" fontAlgn="b"/>
                      <a:r>
                        <a:rPr lang="en-US" sz="600" b="1" i="0" u="none" strike="noStrike">
                          <a:solidFill>
                            <a:srgbClr val="000000"/>
                          </a:solidFill>
                          <a:effectLst/>
                          <a:latin typeface="Calibri"/>
                        </a:rPr>
                        <a:t>Tribal Management Grants</a:t>
                      </a:r>
                    </a:p>
                  </a:txBody>
                  <a:tcPr marL="3945" marR="3945" marT="39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3432">
                <a:tc vMerge="1">
                  <a:txBody>
                    <a:bodyPr/>
                    <a:lstStyle/>
                    <a:p>
                      <a:endParaRPr lang="en-US"/>
                    </a:p>
                  </a:txBody>
                  <a:tcPr/>
                </a:tc>
                <a:tc>
                  <a:txBody>
                    <a:bodyPr/>
                    <a:lstStyle/>
                    <a:p>
                      <a:pPr algn="l" fontAlgn="b"/>
                      <a:r>
                        <a:rPr lang="en-US" sz="600" b="1" i="0" u="none" strike="noStrike">
                          <a:solidFill>
                            <a:srgbClr val="000000"/>
                          </a:solidFill>
                          <a:effectLst/>
                          <a:latin typeface="Calibri"/>
                        </a:rPr>
                        <a:t>Direct Operations</a:t>
                      </a:r>
                    </a:p>
                  </a:txBody>
                  <a:tcPr marL="3945" marR="3945" marT="39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2,518,738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2,697,572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a:solidFill>
                            <a:srgbClr val="000000"/>
                          </a:solidFill>
                          <a:effectLst/>
                          <a:latin typeface="Calibri"/>
                        </a:rPr>
                        <a:t>7.1%</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3432">
                <a:tc vMerge="1">
                  <a:txBody>
                    <a:bodyPr/>
                    <a:lstStyle/>
                    <a:p>
                      <a:endParaRPr lang="en-US"/>
                    </a:p>
                  </a:txBody>
                  <a:tcPr/>
                </a:tc>
                <a:tc>
                  <a:txBody>
                    <a:bodyPr/>
                    <a:lstStyle/>
                    <a:p>
                      <a:pPr algn="l" fontAlgn="b"/>
                      <a:r>
                        <a:rPr lang="en-US" sz="600" b="1" i="0" u="none" strike="noStrike">
                          <a:solidFill>
                            <a:srgbClr val="000000"/>
                          </a:solidFill>
                          <a:effectLst/>
                          <a:latin typeface="Calibri"/>
                        </a:rPr>
                        <a:t>Self-Governance</a:t>
                      </a:r>
                    </a:p>
                  </a:txBody>
                  <a:tcPr marL="3945" marR="3945" marT="39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590,971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631,390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a:solidFill>
                            <a:srgbClr val="000000"/>
                          </a:solidFill>
                          <a:effectLst/>
                          <a:latin typeface="Calibri"/>
                        </a:rPr>
                        <a:t>6.8%</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3432">
                <a:tc vMerge="1">
                  <a:txBody>
                    <a:bodyPr/>
                    <a:lstStyle/>
                    <a:p>
                      <a:endParaRPr lang="en-US"/>
                    </a:p>
                  </a:txBody>
                  <a:tcPr/>
                </a:tc>
                <a:tc>
                  <a:txBody>
                    <a:bodyPr/>
                    <a:lstStyle/>
                    <a:p>
                      <a:pPr algn="l" fontAlgn="b"/>
                      <a:r>
                        <a:rPr lang="en-US" sz="600" b="1" i="0" u="none" strike="noStrike">
                          <a:solidFill>
                            <a:srgbClr val="000000"/>
                          </a:solidFill>
                          <a:effectLst/>
                          <a:latin typeface="Calibri"/>
                        </a:rPr>
                        <a:t>Contract Support Costs</a:t>
                      </a:r>
                    </a:p>
                  </a:txBody>
                  <a:tcPr marL="3945" marR="3945" marT="39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effectLst/>
                          <a:latin typeface="Calibri"/>
                        </a:rPr>
                        <a:t>             33,449,955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effectLst/>
                          <a:latin typeface="Calibri"/>
                        </a:rPr>
                        <a:t>             40,346,934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Calibri"/>
                        </a:rPr>
                        <a:t>20.6%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3432">
                <a:tc vMerge="1">
                  <a:txBody>
                    <a:bodyPr/>
                    <a:lstStyle/>
                    <a:p>
                      <a:endParaRPr lang="en-US"/>
                    </a:p>
                  </a:txBody>
                  <a:tcPr/>
                </a:tc>
                <a:tc>
                  <a:txBody>
                    <a:bodyPr/>
                    <a:lstStyle/>
                    <a:p>
                      <a:pPr algn="l" fontAlgn="b"/>
                      <a:r>
                        <a:rPr lang="en-US" sz="600" b="1" i="0" u="none" strike="noStrike">
                          <a:solidFill>
                            <a:srgbClr val="000000"/>
                          </a:solidFill>
                          <a:effectLst/>
                          <a:latin typeface="Calibri"/>
                        </a:rPr>
                        <a:t>          Sub-total Other</a:t>
                      </a:r>
                    </a:p>
                  </a:txBody>
                  <a:tcPr marL="3945" marR="3945" marT="39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1" i="0" u="none" strike="noStrike">
                          <a:solidFill>
                            <a:srgbClr val="000000"/>
                          </a:solidFill>
                          <a:effectLst/>
                          <a:latin typeface="Calibri"/>
                        </a:rPr>
                        <a:t>             41,266,633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1" i="0" u="none" strike="noStrike">
                          <a:solidFill>
                            <a:srgbClr val="000000"/>
                          </a:solidFill>
                          <a:effectLst/>
                          <a:latin typeface="Calibri"/>
                        </a:rPr>
                        <a:t>             49,196,597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600" b="1" i="0" u="none" strike="noStrike">
                          <a:solidFill>
                            <a:srgbClr val="000000"/>
                          </a:solidFill>
                          <a:effectLst/>
                          <a:latin typeface="Calibri"/>
                        </a:rPr>
                        <a:t>19.2%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57350">
                <a:tc gridSpan="5">
                  <a:txBody>
                    <a:bodyPr/>
                    <a:lstStyle/>
                    <a:p>
                      <a:pPr algn="ctr" fontAlgn="b"/>
                      <a:r>
                        <a:rPr lang="en-US" sz="700" b="0" i="0" u="none" strike="noStrike">
                          <a:solidFill>
                            <a:srgbClr val="000000"/>
                          </a:solidFill>
                          <a:effectLst/>
                          <a:latin typeface="Calibri"/>
                        </a:rPr>
                        <a:t> </a:t>
                      </a:r>
                    </a:p>
                  </a:txBody>
                  <a:tcPr marL="3945" marR="3945" marT="39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7350">
                <a:tc gridSpan="2">
                  <a:txBody>
                    <a:bodyPr/>
                    <a:lstStyle/>
                    <a:p>
                      <a:pPr algn="l" fontAlgn="ctr"/>
                      <a:r>
                        <a:rPr lang="en-US" sz="700" b="1" i="0" u="none" strike="noStrike">
                          <a:solidFill>
                            <a:srgbClr val="000000"/>
                          </a:solidFill>
                          <a:effectLst/>
                          <a:latin typeface="Calibri"/>
                        </a:rPr>
                        <a:t>FACILITIES APPROPRIATION</a:t>
                      </a:r>
                    </a:p>
                  </a:txBody>
                  <a:tcPr marL="3945" marR="3945" marT="3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ctr"/>
                      <a:r>
                        <a:rPr lang="en-US" sz="700" b="1" i="0" u="none" strike="noStrike">
                          <a:solidFill>
                            <a:srgbClr val="000000"/>
                          </a:solidFill>
                          <a:effectLst/>
                          <a:latin typeface="Calibri"/>
                        </a:rPr>
                        <a:t>         11,797,312 </a:t>
                      </a:r>
                    </a:p>
                  </a:txBody>
                  <a:tcPr marL="3945" marR="3945" marT="3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700" b="1" i="0" u="none" strike="noStrike">
                          <a:solidFill>
                            <a:srgbClr val="000000"/>
                          </a:solidFill>
                          <a:effectLst/>
                          <a:latin typeface="Calibri"/>
                        </a:rPr>
                        <a:t>         12,289,918 </a:t>
                      </a:r>
                    </a:p>
                  </a:txBody>
                  <a:tcPr marL="3945" marR="3945" marT="3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1" i="0" u="none" strike="noStrike">
                          <a:solidFill>
                            <a:srgbClr val="000000"/>
                          </a:solidFill>
                          <a:effectLst/>
                          <a:latin typeface="Calibri"/>
                        </a:rPr>
                        <a:t>4.2%</a:t>
                      </a:r>
                    </a:p>
                  </a:txBody>
                  <a:tcPr marL="3945" marR="3945" marT="3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30915">
                <a:tc rowSpan="6">
                  <a:txBody>
                    <a:bodyPr/>
                    <a:lstStyle/>
                    <a:p>
                      <a:pPr algn="ctr" fontAlgn="ctr"/>
                      <a:r>
                        <a:rPr lang="en-US" sz="700" b="1" i="0" u="none" strike="noStrike">
                          <a:solidFill>
                            <a:srgbClr val="000000"/>
                          </a:solidFill>
                          <a:effectLst/>
                          <a:latin typeface="Calibri"/>
                        </a:rPr>
                        <a:t>Facilities</a:t>
                      </a:r>
                    </a:p>
                  </a:txBody>
                  <a:tcPr marL="3945" marR="3945" marT="3945" marB="0" vert="vert27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effectLst/>
                          <a:latin typeface="Calibri"/>
                        </a:rPr>
                        <a:t>Maintenance &amp; Improvement</a:t>
                      </a:r>
                    </a:p>
                  </a:txBody>
                  <a:tcPr marL="3945" marR="3945" marT="39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effectLst/>
                          <a:latin typeface="Calibri"/>
                        </a:rPr>
                        <a:t>               2,985,457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solidFill>
                            <a:srgbClr val="000000"/>
                          </a:solidFill>
                          <a:effectLst/>
                          <a:latin typeface="Calibri"/>
                        </a:rPr>
                        <a:t>               3,123,996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solidFill>
                            <a:srgbClr val="000000"/>
                          </a:solidFill>
                          <a:effectLst/>
                          <a:latin typeface="Calibri"/>
                        </a:rPr>
                        <a:t>4.6%</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0915">
                <a:tc vMerge="1">
                  <a:txBody>
                    <a:bodyPr/>
                    <a:lstStyle/>
                    <a:p>
                      <a:endParaRPr lang="en-US"/>
                    </a:p>
                  </a:txBody>
                  <a:tcPr/>
                </a:tc>
                <a:tc>
                  <a:txBody>
                    <a:bodyPr/>
                    <a:lstStyle/>
                    <a:p>
                      <a:pPr algn="l" fontAlgn="b"/>
                      <a:r>
                        <a:rPr lang="en-US" sz="600" b="1" i="0" u="none" strike="noStrike">
                          <a:solidFill>
                            <a:srgbClr val="000000"/>
                          </a:solidFill>
                          <a:effectLst/>
                          <a:latin typeface="Calibri"/>
                        </a:rPr>
                        <a:t>Sanitation Facilities Construction</a:t>
                      </a:r>
                    </a:p>
                  </a:txBody>
                  <a:tcPr marL="3945" marR="3945" marT="39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a:solidFill>
                            <a:srgbClr val="000000"/>
                          </a:solidFill>
                          <a:effectLst/>
                          <a:latin typeface="Calibri"/>
                        </a:rPr>
                        <a:t> -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1" i="0" u="none" strike="noStrike">
                          <a:solidFill>
                            <a:srgbClr val="000000"/>
                          </a:solidFill>
                          <a:effectLst/>
                          <a:latin typeface="Calibri"/>
                        </a:rPr>
                        <a:t> - </a:t>
                      </a:r>
                    </a:p>
                  </a:txBody>
                  <a:tcPr marL="3945" marR="3945" marT="3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a:solidFill>
                            <a:srgbClr val="000000"/>
                          </a:solidFill>
                          <a:effectLst/>
                          <a:latin typeface="Calibri"/>
                        </a:rPr>
                        <a:t>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0915">
                <a:tc vMerge="1">
                  <a:txBody>
                    <a:bodyPr/>
                    <a:lstStyle/>
                    <a:p>
                      <a:endParaRPr lang="en-US"/>
                    </a:p>
                  </a:txBody>
                  <a:tcPr/>
                </a:tc>
                <a:tc>
                  <a:txBody>
                    <a:bodyPr/>
                    <a:lstStyle/>
                    <a:p>
                      <a:pPr algn="l" fontAlgn="b"/>
                      <a:r>
                        <a:rPr lang="en-US" sz="600" b="1" i="0" u="none" strike="noStrike">
                          <a:solidFill>
                            <a:srgbClr val="000000"/>
                          </a:solidFill>
                          <a:effectLst/>
                          <a:latin typeface="Calibri"/>
                        </a:rPr>
                        <a:t>Health Care Facilities Construction</a:t>
                      </a:r>
                    </a:p>
                  </a:txBody>
                  <a:tcPr marL="3945" marR="3945" marT="39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6723">
                <a:tc vMerge="1">
                  <a:txBody>
                    <a:bodyPr/>
                    <a:lstStyle/>
                    <a:p>
                      <a:endParaRPr lang="en-US"/>
                    </a:p>
                  </a:txBody>
                  <a:tcPr/>
                </a:tc>
                <a:tc>
                  <a:txBody>
                    <a:bodyPr/>
                    <a:lstStyle/>
                    <a:p>
                      <a:pPr algn="l" fontAlgn="b"/>
                      <a:r>
                        <a:rPr lang="en-US" sz="600" b="1" i="0" u="none" strike="noStrike">
                          <a:solidFill>
                            <a:srgbClr val="000000"/>
                          </a:solidFill>
                          <a:effectLst/>
                          <a:latin typeface="Calibri"/>
                        </a:rPr>
                        <a:t>Facilities &amp; Environmental Health Support</a:t>
                      </a:r>
                    </a:p>
                  </a:txBody>
                  <a:tcPr marL="3945" marR="3945" marT="39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7,738,806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a:rPr>
                        <a:t>               8,066,658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a:solidFill>
                            <a:srgbClr val="000000"/>
                          </a:solidFill>
                          <a:effectLst/>
                          <a:latin typeface="Calibri"/>
                        </a:rPr>
                        <a:t>4.2%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0915">
                <a:tc vMerge="1">
                  <a:txBody>
                    <a:bodyPr/>
                    <a:lstStyle/>
                    <a:p>
                      <a:endParaRPr lang="en-US"/>
                    </a:p>
                  </a:txBody>
                  <a:tcPr/>
                </a:tc>
                <a:tc>
                  <a:txBody>
                    <a:bodyPr/>
                    <a:lstStyle/>
                    <a:p>
                      <a:pPr algn="l" fontAlgn="b"/>
                      <a:r>
                        <a:rPr lang="en-US" sz="600" b="1" i="0" u="none" strike="noStrike">
                          <a:solidFill>
                            <a:srgbClr val="000000"/>
                          </a:solidFill>
                          <a:effectLst/>
                          <a:latin typeface="Calibri"/>
                        </a:rPr>
                        <a:t>Equipment</a:t>
                      </a:r>
                    </a:p>
                  </a:txBody>
                  <a:tcPr marL="3945" marR="3945" marT="39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effectLst/>
                          <a:latin typeface="Calibri"/>
                        </a:rPr>
                        <a:t>               1,073,049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effectLst/>
                          <a:latin typeface="Calibri"/>
                        </a:rPr>
                        <a:t>               1,099,264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Calibri"/>
                        </a:rPr>
                        <a:t>2.4%</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0915">
                <a:tc vMerge="1">
                  <a:txBody>
                    <a:bodyPr/>
                    <a:lstStyle/>
                    <a:p>
                      <a:endParaRPr lang="en-US"/>
                    </a:p>
                  </a:txBody>
                  <a:tcPr/>
                </a:tc>
                <a:tc>
                  <a:txBody>
                    <a:bodyPr/>
                    <a:lstStyle/>
                    <a:p>
                      <a:pPr algn="l" fontAlgn="b"/>
                      <a:r>
                        <a:rPr lang="en-US" sz="600" b="1" i="0" u="none" strike="noStrike">
                          <a:solidFill>
                            <a:srgbClr val="000000"/>
                          </a:solidFill>
                          <a:effectLst/>
                          <a:latin typeface="Calibri"/>
                        </a:rPr>
                        <a:t>          Sub-total Facilities</a:t>
                      </a:r>
                    </a:p>
                  </a:txBody>
                  <a:tcPr marL="3945" marR="3945" marT="39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1" i="0" u="none" strike="noStrike">
                          <a:solidFill>
                            <a:srgbClr val="000000"/>
                          </a:solidFill>
                          <a:effectLst/>
                          <a:latin typeface="Calibri"/>
                        </a:rPr>
                        <a:t>             11,797,312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600" b="1" i="0" u="none" strike="noStrike">
                          <a:solidFill>
                            <a:srgbClr val="000000"/>
                          </a:solidFill>
                          <a:effectLst/>
                          <a:latin typeface="Calibri"/>
                        </a:rPr>
                        <a:t>             12,289,918 </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600" b="1" i="0" u="none" strike="noStrike">
                          <a:solidFill>
                            <a:srgbClr val="000000"/>
                          </a:solidFill>
                          <a:effectLst/>
                          <a:latin typeface="Calibri"/>
                        </a:rPr>
                        <a:t>4.2%</a:t>
                      </a:r>
                    </a:p>
                  </a:txBody>
                  <a:tcPr marL="3945" marR="3945" marT="3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21740">
                <a:tc>
                  <a:txBody>
                    <a:bodyPr/>
                    <a:lstStyle/>
                    <a:p>
                      <a:pPr algn="l" fontAlgn="b"/>
                      <a:endParaRPr lang="en-US" sz="600" b="0" i="0" u="none" strike="noStrike">
                        <a:solidFill>
                          <a:srgbClr val="000000"/>
                        </a:solidFill>
                        <a:effectLst/>
                        <a:latin typeface="Calibri"/>
                      </a:endParaRPr>
                    </a:p>
                  </a:txBody>
                  <a:tcPr marL="3945" marR="3945" marT="39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3945" marR="3945" marT="39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3945" marR="3945" marT="39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3945" marR="3945" marT="394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3945" marR="3945" marT="3945" marB="0" anchor="b">
                    <a:lnL>
                      <a:noFill/>
                    </a:lnL>
                    <a:lnR>
                      <a:noFill/>
                    </a:lnR>
                    <a:lnT w="6350" cap="flat" cmpd="sng" algn="ctr">
                      <a:solidFill>
                        <a:srgbClr val="000000"/>
                      </a:solidFill>
                      <a:prstDash val="solid"/>
                      <a:round/>
                      <a:headEnd type="none" w="med" len="med"/>
                      <a:tailEnd type="none" w="med" len="med"/>
                    </a:lnT>
                    <a:lnB>
                      <a:noFill/>
                    </a:lnB>
                  </a:tcPr>
                </a:tc>
              </a:tr>
              <a:tr h="125880">
                <a:tc gridSpan="2">
                  <a:txBody>
                    <a:bodyPr/>
                    <a:lstStyle/>
                    <a:p>
                      <a:pPr algn="l" fontAlgn="b"/>
                      <a:r>
                        <a:rPr lang="en-US" sz="600" b="0" i="0" u="none" strike="noStrike">
                          <a:solidFill>
                            <a:srgbClr val="000000"/>
                          </a:solidFill>
                          <a:effectLst/>
                          <a:latin typeface="Calibri"/>
                        </a:rPr>
                        <a:t>Reference 1-14 tables 2-9-12 draft</a:t>
                      </a:r>
                    </a:p>
                  </a:txBody>
                  <a:tcPr marL="3945" marR="3945" marT="3945" marB="0" anchor="b">
                    <a:lnL>
                      <a:noFill/>
                    </a:lnL>
                    <a:lnR>
                      <a:noFill/>
                    </a:lnR>
                    <a:lnT>
                      <a:noFill/>
                    </a:lnT>
                    <a:lnB>
                      <a:noFill/>
                    </a:lnB>
                  </a:tcPr>
                </a:tc>
                <a:tc hMerge="1">
                  <a:txBody>
                    <a:bodyPr/>
                    <a:lstStyle/>
                    <a:p>
                      <a:endParaRPr lang="en-US"/>
                    </a:p>
                  </a:txBody>
                  <a:tcPr/>
                </a:tc>
                <a:tc>
                  <a:txBody>
                    <a:bodyPr/>
                    <a:lstStyle/>
                    <a:p>
                      <a:pPr algn="l" fontAlgn="b"/>
                      <a:endParaRPr lang="en-US" sz="600" b="0" i="0" u="none" strike="noStrike">
                        <a:solidFill>
                          <a:srgbClr val="000000"/>
                        </a:solidFill>
                        <a:effectLst/>
                        <a:latin typeface="Calibri"/>
                      </a:endParaRPr>
                    </a:p>
                  </a:txBody>
                  <a:tcPr marL="3945" marR="3945" marT="394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3945" marR="3945" marT="394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3945" marR="3945" marT="3945" marB="0" anchor="b">
                    <a:lnL>
                      <a:noFill/>
                    </a:lnL>
                    <a:lnR>
                      <a:noFill/>
                    </a:lnR>
                    <a:lnT>
                      <a:noFill/>
                    </a:lnT>
                    <a:lnB>
                      <a:noFill/>
                    </a:lnB>
                  </a:tcPr>
                </a:tc>
              </a:tr>
              <a:tr h="125880">
                <a:tc gridSpan="2">
                  <a:txBody>
                    <a:bodyPr/>
                    <a:lstStyle/>
                    <a:p>
                      <a:pPr algn="l" fontAlgn="b"/>
                      <a:r>
                        <a:rPr lang="en-US" sz="600" b="0" i="0" u="none" strike="noStrike">
                          <a:solidFill>
                            <a:srgbClr val="000000"/>
                          </a:solidFill>
                          <a:effectLst/>
                          <a:latin typeface="Calibri"/>
                        </a:rPr>
                        <a:t>SG &amp; CHEF: Final 2011 distribution</a:t>
                      </a:r>
                    </a:p>
                  </a:txBody>
                  <a:tcPr marL="3945" marR="3945" marT="3945" marB="0" anchor="b">
                    <a:lnL>
                      <a:noFill/>
                    </a:lnL>
                    <a:lnR>
                      <a:noFill/>
                    </a:lnR>
                    <a:lnT>
                      <a:noFill/>
                    </a:lnT>
                    <a:lnB>
                      <a:noFill/>
                    </a:lnB>
                  </a:tcPr>
                </a:tc>
                <a:tc hMerge="1">
                  <a:txBody>
                    <a:bodyPr/>
                    <a:lstStyle/>
                    <a:p>
                      <a:endParaRPr lang="en-US"/>
                    </a:p>
                  </a:txBody>
                  <a:tcPr/>
                </a:tc>
                <a:tc>
                  <a:txBody>
                    <a:bodyPr/>
                    <a:lstStyle/>
                    <a:p>
                      <a:pPr algn="l" fontAlgn="b"/>
                      <a:endParaRPr lang="en-US" sz="600" b="0" i="0" u="none" strike="noStrike">
                        <a:solidFill>
                          <a:srgbClr val="000000"/>
                        </a:solidFill>
                        <a:effectLst/>
                        <a:latin typeface="Calibri"/>
                      </a:endParaRPr>
                    </a:p>
                  </a:txBody>
                  <a:tcPr marL="3945" marR="3945" marT="394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3945" marR="3945" marT="394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3945" marR="3945" marT="3945" marB="0" anchor="b">
                    <a:lnL>
                      <a:noFill/>
                    </a:lnL>
                    <a:lnR>
                      <a:noFill/>
                    </a:lnR>
                    <a:lnT>
                      <a:noFill/>
                    </a:lnT>
                    <a:lnB>
                      <a:noFill/>
                    </a:lnB>
                  </a:tcPr>
                </a:tc>
              </a:tr>
              <a:tr h="226583">
                <a:tc gridSpan="4">
                  <a:txBody>
                    <a:bodyPr/>
                    <a:lstStyle/>
                    <a:p>
                      <a:pPr algn="l" fontAlgn="b"/>
                      <a:r>
                        <a:rPr lang="en-US" sz="600" b="0" i="0" u="none" strike="noStrike">
                          <a:solidFill>
                            <a:srgbClr val="000000"/>
                          </a:solidFill>
                          <a:effectLst/>
                          <a:latin typeface="Calibri"/>
                        </a:rPr>
                        <a:t>Facilities: Final 2012 budget book, San Fac Con FY 2011 final, Health Care Fac Con need BAP to find.</a:t>
                      </a:r>
                    </a:p>
                  </a:txBody>
                  <a:tcPr marL="3945" marR="3945" marT="394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a:endParaRPr>
                    </a:p>
                  </a:txBody>
                  <a:tcPr marL="3945" marR="3945" marT="3945" marB="0" anchor="b">
                    <a:lnL>
                      <a:noFill/>
                    </a:lnL>
                    <a:lnR>
                      <a:noFill/>
                    </a:lnR>
                    <a:lnT>
                      <a:noFill/>
                    </a:lnT>
                    <a:lnB>
                      <a:noFill/>
                    </a:lnB>
                  </a:tcPr>
                </a:tc>
              </a:tr>
              <a:tr h="121740">
                <a:tc gridSpan="3">
                  <a:txBody>
                    <a:bodyPr/>
                    <a:lstStyle/>
                    <a:p>
                      <a:pPr algn="l" fontAlgn="b"/>
                      <a:r>
                        <a:rPr lang="en-US" sz="600" b="0" i="0" u="none" strike="noStrike">
                          <a:solidFill>
                            <a:srgbClr val="000000"/>
                          </a:solidFill>
                          <a:effectLst/>
                          <a:latin typeface="Calibri"/>
                        </a:rPr>
                        <a:t>FY 2008 from advice book recurring bases except SG &amp; CHEF</a:t>
                      </a:r>
                    </a:p>
                  </a:txBody>
                  <a:tcPr marL="3945" marR="3945" marT="394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a:endParaRPr>
                    </a:p>
                  </a:txBody>
                  <a:tcPr marL="3945" marR="3945" marT="3945"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3945" marR="3945" marT="3945" marB="0" anchor="b">
                    <a:lnL>
                      <a:noFill/>
                    </a:lnL>
                    <a:lnR>
                      <a:noFill/>
                    </a:lnR>
                    <a:lnT>
                      <a:noFill/>
                    </a:lnT>
                    <a:lnB>
                      <a:noFill/>
                    </a:lnB>
                  </a:tcPr>
                </a:tc>
              </a:tr>
            </a:tbl>
          </a:graphicData>
        </a:graphic>
      </p:graphicFrame>
    </p:spTree>
    <p:extLst>
      <p:ext uri="{BB962C8B-B14F-4D97-AF65-F5344CB8AC3E}">
        <p14:creationId xmlns:p14="http://schemas.microsoft.com/office/powerpoint/2010/main" val="3703583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17178" cy="1600200"/>
          </a:xfrm>
        </p:spPr>
        <p:txBody>
          <a:bodyPr/>
          <a:lstStyle/>
          <a:p>
            <a:pPr marL="285750" indent="-285750" algn="ctr"/>
            <a:r>
              <a:rPr lang="en-US" sz="4000" b="1" dirty="0">
                <a:solidFill>
                  <a:schemeClr val="bg1"/>
                </a:solidFill>
              </a:rPr>
              <a:t>Ensure that our work is transparent, accountable, fair, and inclusive</a:t>
            </a:r>
          </a:p>
        </p:txBody>
      </p:sp>
      <p:sp>
        <p:nvSpPr>
          <p:cNvPr id="3" name="Text Placeholder 2"/>
          <p:cNvSpPr>
            <a:spLocks noGrp="1"/>
          </p:cNvSpPr>
          <p:nvPr>
            <p:ph type="body" idx="1"/>
          </p:nvPr>
        </p:nvSpPr>
        <p:spPr>
          <a:xfrm>
            <a:off x="76200" y="1981200"/>
            <a:ext cx="8839200" cy="4724400"/>
          </a:xfrm>
        </p:spPr>
        <p:txBody>
          <a:bodyPr>
            <a:normAutofit fontScale="85000" lnSpcReduction="20000"/>
          </a:bodyPr>
          <a:lstStyle/>
          <a:p>
            <a:pPr marL="285750" indent="-285750">
              <a:buFont typeface="Wingdings" pitchFamily="2" charset="2"/>
              <a:buChar char="v"/>
            </a:pPr>
            <a:r>
              <a:rPr lang="en-US" sz="2400" b="1" dirty="0" smtClean="0">
                <a:solidFill>
                  <a:schemeClr val="bg1"/>
                </a:solidFill>
                <a:latin typeface="+mj-lt"/>
              </a:rPr>
              <a:t>FY 2012 </a:t>
            </a:r>
          </a:p>
          <a:p>
            <a:pPr marL="1081278" lvl="1" indent="-285750">
              <a:buClr>
                <a:schemeClr val="bg1">
                  <a:lumMod val="65000"/>
                  <a:lumOff val="35000"/>
                </a:schemeClr>
              </a:buClr>
              <a:buFont typeface="Wingdings" pitchFamily="2" charset="2"/>
              <a:buChar char="v"/>
            </a:pPr>
            <a:r>
              <a:rPr lang="en-US" sz="2200" b="1" dirty="0" smtClean="0">
                <a:solidFill>
                  <a:schemeClr val="bg1"/>
                </a:solidFill>
                <a:latin typeface="+mj-lt"/>
              </a:rPr>
              <a:t>Recap - $237 million increase</a:t>
            </a:r>
            <a:endParaRPr lang="en-US" sz="2200" b="1" dirty="0">
              <a:solidFill>
                <a:schemeClr val="bg1"/>
              </a:solidFill>
              <a:latin typeface="+mj-lt"/>
            </a:endParaRPr>
          </a:p>
          <a:p>
            <a:pPr marL="1081278" lvl="1" indent="-285750">
              <a:buClr>
                <a:schemeClr val="bg1">
                  <a:lumMod val="65000"/>
                  <a:lumOff val="35000"/>
                </a:schemeClr>
              </a:buClr>
              <a:buFont typeface="Wingdings" pitchFamily="2" charset="2"/>
              <a:buChar char="v"/>
            </a:pPr>
            <a:r>
              <a:rPr lang="en-US" sz="2200" b="1" dirty="0" smtClean="0">
                <a:solidFill>
                  <a:schemeClr val="bg1"/>
                </a:solidFill>
                <a:latin typeface="+mj-lt"/>
              </a:rPr>
              <a:t>$16m </a:t>
            </a:r>
            <a:r>
              <a:rPr lang="en-US" sz="2200" b="1" dirty="0">
                <a:solidFill>
                  <a:schemeClr val="bg1"/>
                </a:solidFill>
                <a:latin typeface="+mj-lt"/>
              </a:rPr>
              <a:t>reduction in 121 = </a:t>
            </a:r>
            <a:r>
              <a:rPr lang="en-US" sz="2200" b="1" dirty="0" smtClean="0">
                <a:solidFill>
                  <a:schemeClr val="bg1"/>
                </a:solidFill>
                <a:latin typeface="+mj-lt"/>
              </a:rPr>
              <a:t>$850k </a:t>
            </a:r>
            <a:r>
              <a:rPr lang="en-US" sz="2200" b="1" dirty="0">
                <a:solidFill>
                  <a:schemeClr val="bg1"/>
                </a:solidFill>
                <a:latin typeface="+mj-lt"/>
              </a:rPr>
              <a:t>less for Portland Area </a:t>
            </a:r>
            <a:r>
              <a:rPr lang="en-US" sz="2200" b="1" dirty="0" smtClean="0">
                <a:solidFill>
                  <a:schemeClr val="bg1"/>
                </a:solidFill>
                <a:latin typeface="+mj-lt"/>
              </a:rPr>
              <a:t>Projects</a:t>
            </a:r>
          </a:p>
          <a:p>
            <a:pPr marL="1081278" lvl="1" indent="-285750">
              <a:buClr>
                <a:schemeClr val="bg1">
                  <a:lumMod val="65000"/>
                  <a:lumOff val="35000"/>
                </a:schemeClr>
              </a:buClr>
              <a:buFont typeface="Wingdings" pitchFamily="2" charset="2"/>
              <a:buChar char="v"/>
            </a:pPr>
            <a:r>
              <a:rPr lang="en-US" sz="2200" b="1" dirty="0" smtClean="0">
                <a:solidFill>
                  <a:schemeClr val="bg1"/>
                </a:solidFill>
                <a:latin typeface="+mj-lt"/>
              </a:rPr>
              <a:t>$881k IHCIF to 14 locations in Portland Area</a:t>
            </a:r>
          </a:p>
          <a:p>
            <a:pPr marL="1081278" lvl="1" indent="-285750">
              <a:buClr>
                <a:schemeClr val="bg1">
                  <a:lumMod val="65000"/>
                  <a:lumOff val="35000"/>
                </a:schemeClr>
              </a:buClr>
              <a:buFont typeface="Wingdings" pitchFamily="2" charset="2"/>
              <a:buChar char="v"/>
            </a:pPr>
            <a:r>
              <a:rPr lang="en-US" sz="2200" b="1" dirty="0" smtClean="0">
                <a:solidFill>
                  <a:schemeClr val="bg1"/>
                </a:solidFill>
                <a:latin typeface="+mj-lt"/>
              </a:rPr>
              <a:t>$6.7m CHS increase for Portland Area – Fund Distribution Workgroup will be asked to review and recommend</a:t>
            </a:r>
            <a:endParaRPr lang="en-US" sz="2200" b="1" dirty="0">
              <a:solidFill>
                <a:schemeClr val="bg1"/>
              </a:solidFill>
              <a:latin typeface="+mj-lt"/>
            </a:endParaRPr>
          </a:p>
          <a:p>
            <a:pPr marL="285750" indent="-285750">
              <a:buFont typeface="Wingdings" pitchFamily="2" charset="2"/>
              <a:buChar char="v"/>
            </a:pPr>
            <a:endParaRPr lang="en-US" sz="2400" b="1" dirty="0">
              <a:solidFill>
                <a:schemeClr val="bg1"/>
              </a:solidFill>
              <a:latin typeface="+mj-lt"/>
            </a:endParaRPr>
          </a:p>
          <a:p>
            <a:pPr marL="285750" indent="-285750" algn="l">
              <a:buFont typeface="Wingdings" pitchFamily="2" charset="2"/>
              <a:buChar char="v"/>
            </a:pPr>
            <a:r>
              <a:rPr lang="en-US" sz="2400" b="1" dirty="0" smtClean="0">
                <a:solidFill>
                  <a:schemeClr val="bg1"/>
                </a:solidFill>
                <a:latin typeface="+mj-lt"/>
              </a:rPr>
              <a:t>FY 2013  budget proposal </a:t>
            </a:r>
            <a:r>
              <a:rPr lang="en-US" sz="1900" b="1" dirty="0" smtClean="0">
                <a:solidFill>
                  <a:schemeClr val="bg1"/>
                </a:solidFill>
                <a:latin typeface="+mj-lt"/>
              </a:rPr>
              <a:t>- </a:t>
            </a:r>
            <a:r>
              <a:rPr lang="en-US" sz="2200" b="1" dirty="0" smtClean="0">
                <a:solidFill>
                  <a:schemeClr val="bg1"/>
                </a:solidFill>
                <a:latin typeface="+mj-lt"/>
              </a:rPr>
              <a:t>Increase of $116m &gt; $4.42b</a:t>
            </a:r>
          </a:p>
          <a:p>
            <a:pPr marL="1199986" lvl="2" indent="-285750" eaLnBrk="0" fontAlgn="base" hangingPunct="0">
              <a:lnSpc>
                <a:spcPct val="120000"/>
              </a:lnSpc>
              <a:spcBef>
                <a:spcPts val="0"/>
              </a:spcBef>
              <a:spcAft>
                <a:spcPct val="0"/>
              </a:spcAft>
              <a:buClr>
                <a:schemeClr val="bg1">
                  <a:lumMod val="75000"/>
                  <a:lumOff val="25000"/>
                </a:schemeClr>
              </a:buClr>
              <a:buSzTx/>
              <a:buFont typeface="Wingdings" pitchFamily="2" charset="2"/>
              <a:buChar char="v"/>
            </a:pPr>
            <a:r>
              <a:rPr lang="en-US" sz="2200" b="1" kern="0" dirty="0">
                <a:solidFill>
                  <a:srgbClr val="000000"/>
                </a:solidFill>
                <a:latin typeface="+mj-lt"/>
              </a:rPr>
              <a:t>CHS funding increase of $</a:t>
            </a:r>
            <a:r>
              <a:rPr lang="en-US" sz="2200" b="1" kern="0" dirty="0" smtClean="0">
                <a:solidFill>
                  <a:srgbClr val="000000"/>
                </a:solidFill>
                <a:latin typeface="+mj-lt"/>
              </a:rPr>
              <a:t>54m  </a:t>
            </a:r>
            <a:endParaRPr lang="en-US" sz="2200" b="1" kern="0" dirty="0">
              <a:solidFill>
                <a:srgbClr val="000000"/>
              </a:solidFill>
              <a:latin typeface="+mj-lt"/>
            </a:endParaRPr>
          </a:p>
          <a:p>
            <a:pPr marL="1199986" lvl="2" indent="-285750" eaLnBrk="0" fontAlgn="base" hangingPunct="0">
              <a:lnSpc>
                <a:spcPct val="120000"/>
              </a:lnSpc>
              <a:spcBef>
                <a:spcPts val="0"/>
              </a:spcBef>
              <a:spcAft>
                <a:spcPct val="0"/>
              </a:spcAft>
              <a:buClr>
                <a:schemeClr val="bg1">
                  <a:lumMod val="75000"/>
                  <a:lumOff val="25000"/>
                </a:schemeClr>
              </a:buClr>
              <a:buSzTx/>
              <a:buFont typeface="Wingdings" pitchFamily="2" charset="2"/>
              <a:buChar char="v"/>
            </a:pPr>
            <a:r>
              <a:rPr lang="en-US" sz="2200" b="1" kern="0" dirty="0">
                <a:solidFill>
                  <a:srgbClr val="000000"/>
                </a:solidFill>
                <a:latin typeface="+mj-lt"/>
              </a:rPr>
              <a:t>An increase of $</a:t>
            </a:r>
            <a:r>
              <a:rPr lang="en-US" sz="2200" b="1" kern="0" dirty="0" smtClean="0">
                <a:solidFill>
                  <a:srgbClr val="000000"/>
                </a:solidFill>
                <a:latin typeface="+mj-lt"/>
              </a:rPr>
              <a:t>49m  </a:t>
            </a:r>
            <a:r>
              <a:rPr lang="en-US" sz="2200" b="1" kern="0" dirty="0">
                <a:solidFill>
                  <a:srgbClr val="000000"/>
                </a:solidFill>
                <a:latin typeface="+mj-lt"/>
              </a:rPr>
              <a:t>to support staffing and operating costs for six new and expanded health facilities </a:t>
            </a:r>
          </a:p>
          <a:p>
            <a:pPr marL="1199986" lvl="2" indent="-285750" eaLnBrk="0" fontAlgn="base" hangingPunct="0">
              <a:lnSpc>
                <a:spcPct val="120000"/>
              </a:lnSpc>
              <a:spcBef>
                <a:spcPts val="0"/>
              </a:spcBef>
              <a:spcAft>
                <a:spcPct val="0"/>
              </a:spcAft>
              <a:buClr>
                <a:schemeClr val="bg1">
                  <a:lumMod val="75000"/>
                  <a:lumOff val="25000"/>
                </a:schemeClr>
              </a:buClr>
              <a:buSzTx/>
              <a:buFont typeface="Wingdings" pitchFamily="2" charset="2"/>
              <a:buChar char="v"/>
            </a:pPr>
            <a:r>
              <a:rPr lang="en-US" sz="2200" b="1" kern="0" dirty="0">
                <a:solidFill>
                  <a:srgbClr val="000000"/>
                </a:solidFill>
                <a:latin typeface="+mj-lt"/>
              </a:rPr>
              <a:t>$</a:t>
            </a:r>
            <a:r>
              <a:rPr lang="en-US" sz="2200" b="1" kern="0" dirty="0" smtClean="0">
                <a:solidFill>
                  <a:srgbClr val="000000"/>
                </a:solidFill>
                <a:latin typeface="+mj-lt"/>
              </a:rPr>
              <a:t>81m </a:t>
            </a:r>
            <a:r>
              <a:rPr lang="en-US" sz="2200" b="1" kern="0" dirty="0">
                <a:solidFill>
                  <a:srgbClr val="000000"/>
                </a:solidFill>
                <a:latin typeface="+mj-lt"/>
              </a:rPr>
              <a:t>total for health care facility construction </a:t>
            </a:r>
          </a:p>
          <a:p>
            <a:pPr marL="1199986" lvl="2" indent="-285750" eaLnBrk="0" fontAlgn="base" hangingPunct="0">
              <a:lnSpc>
                <a:spcPct val="120000"/>
              </a:lnSpc>
              <a:spcBef>
                <a:spcPts val="0"/>
              </a:spcBef>
              <a:spcAft>
                <a:spcPct val="0"/>
              </a:spcAft>
              <a:buClr>
                <a:schemeClr val="bg1">
                  <a:lumMod val="75000"/>
                  <a:lumOff val="25000"/>
                </a:schemeClr>
              </a:buClr>
              <a:buSzTx/>
              <a:buFont typeface="Wingdings" pitchFamily="2" charset="2"/>
              <a:buChar char="v"/>
            </a:pPr>
            <a:r>
              <a:rPr lang="en-US" sz="2200" b="1" kern="0" dirty="0">
                <a:solidFill>
                  <a:srgbClr val="000000"/>
                </a:solidFill>
                <a:latin typeface="+mj-lt"/>
              </a:rPr>
              <a:t>$</a:t>
            </a:r>
            <a:r>
              <a:rPr lang="en-US" sz="2200" b="1" kern="0" dirty="0" smtClean="0">
                <a:solidFill>
                  <a:srgbClr val="000000"/>
                </a:solidFill>
                <a:latin typeface="+mj-lt"/>
              </a:rPr>
              <a:t>1.7m </a:t>
            </a:r>
            <a:r>
              <a:rPr lang="en-US" sz="2200" b="1" kern="0" dirty="0">
                <a:solidFill>
                  <a:srgbClr val="000000"/>
                </a:solidFill>
                <a:latin typeface="+mj-lt"/>
              </a:rPr>
              <a:t>increase for facility maintenance and improvement </a:t>
            </a:r>
          </a:p>
          <a:p>
            <a:pPr marL="1199986" lvl="2" indent="-285750" eaLnBrk="0" fontAlgn="base" hangingPunct="0">
              <a:lnSpc>
                <a:spcPct val="120000"/>
              </a:lnSpc>
              <a:spcBef>
                <a:spcPts val="0"/>
              </a:spcBef>
              <a:spcAft>
                <a:spcPct val="0"/>
              </a:spcAft>
              <a:buClr>
                <a:schemeClr val="bg1">
                  <a:lumMod val="75000"/>
                  <a:lumOff val="25000"/>
                </a:schemeClr>
              </a:buClr>
              <a:buSzTx/>
              <a:buFont typeface="Wingdings" pitchFamily="2" charset="2"/>
              <a:buChar char="v"/>
            </a:pPr>
            <a:r>
              <a:rPr lang="en-US" sz="2200" b="1" kern="0" dirty="0">
                <a:solidFill>
                  <a:srgbClr val="000000"/>
                </a:solidFill>
                <a:latin typeface="+mj-lt"/>
              </a:rPr>
              <a:t>CSC funding increase of $</a:t>
            </a:r>
            <a:r>
              <a:rPr lang="en-US" sz="2200" b="1" kern="0" dirty="0" smtClean="0">
                <a:solidFill>
                  <a:srgbClr val="000000"/>
                </a:solidFill>
                <a:latin typeface="+mj-lt"/>
              </a:rPr>
              <a:t>5m  </a:t>
            </a:r>
            <a:endParaRPr lang="en-US" sz="2200" b="1" kern="0" dirty="0">
              <a:solidFill>
                <a:srgbClr val="000000"/>
              </a:solidFill>
              <a:latin typeface="+mj-lt"/>
            </a:endParaRPr>
          </a:p>
          <a:p>
            <a:pPr marL="1199986" lvl="2" indent="-285750" eaLnBrk="0" fontAlgn="base" hangingPunct="0">
              <a:lnSpc>
                <a:spcPct val="120000"/>
              </a:lnSpc>
              <a:spcBef>
                <a:spcPts val="0"/>
              </a:spcBef>
              <a:spcAft>
                <a:spcPct val="0"/>
              </a:spcAft>
              <a:buClr>
                <a:schemeClr val="bg1">
                  <a:lumMod val="75000"/>
                  <a:lumOff val="25000"/>
                </a:schemeClr>
              </a:buClr>
              <a:buSzTx/>
              <a:buFont typeface="Wingdings" pitchFamily="2" charset="2"/>
              <a:buChar char="v"/>
            </a:pPr>
            <a:r>
              <a:rPr lang="en-US" sz="2200" b="1" kern="0" dirty="0">
                <a:solidFill>
                  <a:srgbClr val="000000"/>
                </a:solidFill>
                <a:latin typeface="+mj-lt"/>
              </a:rPr>
              <a:t>An additional $</a:t>
            </a:r>
            <a:r>
              <a:rPr lang="en-US" sz="2200" b="1" kern="0" dirty="0" smtClean="0">
                <a:solidFill>
                  <a:srgbClr val="000000"/>
                </a:solidFill>
                <a:latin typeface="+mj-lt"/>
              </a:rPr>
              <a:t>6m </a:t>
            </a:r>
            <a:r>
              <a:rPr lang="en-US" sz="2200" b="1" kern="0" dirty="0">
                <a:solidFill>
                  <a:srgbClr val="000000"/>
                </a:solidFill>
                <a:latin typeface="+mj-lt"/>
              </a:rPr>
              <a:t>for IHS Health IT</a:t>
            </a:r>
          </a:p>
          <a:p>
            <a:pPr marL="1081278" lvl="1" indent="-285750">
              <a:buFont typeface="Wingdings" pitchFamily="2" charset="2"/>
              <a:buChar char="v"/>
            </a:pPr>
            <a:endParaRPr lang="en-US" sz="1700" b="1" dirty="0" smtClean="0">
              <a:solidFill>
                <a:schemeClr val="bg1"/>
              </a:solidFill>
              <a:latin typeface="+mj-lt"/>
            </a:endParaRPr>
          </a:p>
          <a:p>
            <a:pPr marL="285750" indent="-285750" algn="l">
              <a:buFont typeface="Wingdings" pitchFamily="2" charset="2"/>
              <a:buChar char="v"/>
            </a:pPr>
            <a:endParaRPr lang="en-US" sz="1900" b="1" dirty="0" smtClean="0">
              <a:solidFill>
                <a:schemeClr val="bg1"/>
              </a:solidFill>
              <a:latin typeface="+mj-lt"/>
            </a:endParaRPr>
          </a:p>
          <a:p>
            <a:pPr algn="l"/>
            <a:endParaRPr lang="en-US" sz="1900" b="1" dirty="0" smtClean="0">
              <a:solidFill>
                <a:schemeClr val="bg1"/>
              </a:solidFill>
              <a:latin typeface="+mj-lt"/>
            </a:endParaRPr>
          </a:p>
          <a:p>
            <a:pPr marL="0" algn="l"/>
            <a:endParaRPr lang="en-US" sz="2000" b="1"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150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17178" cy="1600200"/>
          </a:xfrm>
        </p:spPr>
        <p:txBody>
          <a:bodyPr/>
          <a:lstStyle/>
          <a:p>
            <a:pPr marL="285750" indent="-285750" algn="ctr"/>
            <a:r>
              <a:rPr lang="en-US" sz="4000" b="1" dirty="0">
                <a:solidFill>
                  <a:schemeClr val="bg1"/>
                </a:solidFill>
              </a:rPr>
              <a:t>Ensure that our work is transparent, accountable, fair, and inclusive</a:t>
            </a:r>
          </a:p>
        </p:txBody>
      </p:sp>
      <p:sp>
        <p:nvSpPr>
          <p:cNvPr id="3" name="Text Placeholder 2"/>
          <p:cNvSpPr>
            <a:spLocks noGrp="1"/>
          </p:cNvSpPr>
          <p:nvPr>
            <p:ph type="body" idx="1"/>
          </p:nvPr>
        </p:nvSpPr>
        <p:spPr>
          <a:xfrm>
            <a:off x="152400" y="2209800"/>
            <a:ext cx="8458200" cy="3810000"/>
          </a:xfrm>
        </p:spPr>
        <p:txBody>
          <a:bodyPr>
            <a:normAutofit/>
          </a:bodyPr>
          <a:lstStyle/>
          <a:p>
            <a:pPr marL="530352" lvl="0" indent="-457200">
              <a:buClr>
                <a:prstClr val="black">
                  <a:lumMod val="75000"/>
                  <a:lumOff val="25000"/>
                </a:prstClr>
              </a:buClr>
              <a:buFont typeface="Wingdings" pitchFamily="2" charset="2"/>
              <a:buChar char="v"/>
            </a:pPr>
            <a:r>
              <a:rPr lang="en-US" sz="2600" b="1" dirty="0">
                <a:solidFill>
                  <a:srgbClr val="000000"/>
                </a:solidFill>
                <a:latin typeface="Arial"/>
              </a:rPr>
              <a:t>Department of Veteran Affairs reimbursement for direct care services provided by the Indian Health Service and Tribal Health </a:t>
            </a:r>
            <a:r>
              <a:rPr lang="en-US" sz="2600" b="1" dirty="0" smtClean="0">
                <a:solidFill>
                  <a:srgbClr val="000000"/>
                </a:solidFill>
                <a:latin typeface="Arial"/>
              </a:rPr>
              <a:t>facilities</a:t>
            </a:r>
          </a:p>
          <a:p>
            <a:pPr lvl="0">
              <a:buClr>
                <a:prstClr val="black">
                  <a:lumMod val="75000"/>
                  <a:lumOff val="25000"/>
                </a:prstClr>
              </a:buClr>
            </a:pPr>
            <a:endParaRPr lang="en-US" sz="2600" b="1" dirty="0" smtClean="0">
              <a:solidFill>
                <a:srgbClr val="000000"/>
              </a:solidFill>
              <a:latin typeface="Arial"/>
            </a:endParaRPr>
          </a:p>
          <a:p>
            <a:pPr marL="530352" lvl="0" indent="-457200">
              <a:buClr>
                <a:prstClr val="black">
                  <a:lumMod val="75000"/>
                  <a:lumOff val="25000"/>
                </a:prstClr>
              </a:buClr>
              <a:buFont typeface="Wingdings" pitchFamily="2" charset="2"/>
              <a:buChar char="v"/>
            </a:pPr>
            <a:r>
              <a:rPr lang="en-US" sz="2600" b="1" dirty="0">
                <a:solidFill>
                  <a:srgbClr val="000000"/>
                </a:solidFill>
                <a:latin typeface="Arial"/>
              </a:rPr>
              <a:t>Orthodontic Program at Western Oregon Service Unit</a:t>
            </a:r>
          </a:p>
          <a:p>
            <a:pPr marL="1325880" lvl="1" indent="-457200">
              <a:buClr>
                <a:prstClr val="black">
                  <a:lumMod val="75000"/>
                  <a:lumOff val="25000"/>
                </a:prstClr>
              </a:buClr>
              <a:buFont typeface="Wingdings" pitchFamily="2" charset="2"/>
              <a:buChar char="v"/>
            </a:pPr>
            <a:r>
              <a:rPr lang="en-US" sz="2400" b="1" dirty="0">
                <a:solidFill>
                  <a:srgbClr val="000000"/>
                </a:solidFill>
                <a:latin typeface="Arial"/>
              </a:rPr>
              <a:t>September 30, 2014</a:t>
            </a:r>
          </a:p>
          <a:p>
            <a:pPr marL="1325880" lvl="1" indent="-457200">
              <a:buClr>
                <a:prstClr val="black">
                  <a:lumMod val="75000"/>
                  <a:lumOff val="25000"/>
                </a:prstClr>
              </a:buClr>
              <a:buFont typeface="Wingdings" pitchFamily="2" charset="2"/>
              <a:buChar char="v"/>
            </a:pPr>
            <a:r>
              <a:rPr lang="en-US" sz="2400" b="1" dirty="0">
                <a:solidFill>
                  <a:srgbClr val="000000"/>
                </a:solidFill>
                <a:latin typeface="Arial"/>
              </a:rPr>
              <a:t>June 2011 Screening was the last group</a:t>
            </a:r>
          </a:p>
          <a:p>
            <a:pPr marL="285750" indent="-285750" algn="l">
              <a:buFont typeface="Wingdings" pitchFamily="2" charset="2"/>
              <a:buChar char="v"/>
            </a:pPr>
            <a:endParaRPr lang="en-US" sz="2400" b="1" dirty="0">
              <a:solidFill>
                <a:prstClr val="black"/>
              </a:solidFill>
              <a:latin typeface="+mj-lt"/>
            </a:endParaRPr>
          </a:p>
          <a:p>
            <a:pPr marL="285750" indent="-285750" algn="l">
              <a:buFont typeface="Wingdings" pitchFamily="2" charset="2"/>
              <a:buChar char="v"/>
            </a:pPr>
            <a:endParaRPr lang="en-US" sz="1900" b="1" dirty="0">
              <a:solidFill>
                <a:prstClr val="black"/>
              </a:solidFill>
              <a:latin typeface="+mj-lt"/>
            </a:endParaRPr>
          </a:p>
          <a:p>
            <a:pPr marL="285750" indent="-285750" algn="l">
              <a:buFont typeface="Wingdings" pitchFamily="2" charset="2"/>
              <a:buChar char="v"/>
            </a:pPr>
            <a:endParaRPr lang="en-US" sz="1900" b="1" dirty="0">
              <a:solidFill>
                <a:schemeClr val="bg1"/>
              </a:solidFill>
              <a:latin typeface="+mj-lt"/>
            </a:endParaRPr>
          </a:p>
          <a:p>
            <a:pPr marL="285750" indent="-285750" algn="l">
              <a:buFont typeface="Wingdings" pitchFamily="2" charset="2"/>
              <a:buChar char="v"/>
            </a:pPr>
            <a:endParaRPr lang="en-US" sz="1900" b="1" dirty="0" smtClean="0">
              <a:solidFill>
                <a:schemeClr val="bg1"/>
              </a:solidFill>
              <a:latin typeface="+mj-lt"/>
            </a:endParaRPr>
          </a:p>
          <a:p>
            <a:pPr algn="l"/>
            <a:endParaRPr lang="en-US" sz="1900" b="1" dirty="0" smtClean="0">
              <a:solidFill>
                <a:schemeClr val="bg1"/>
              </a:solidFill>
              <a:latin typeface="+mj-lt"/>
            </a:endParaRPr>
          </a:p>
          <a:p>
            <a:pPr marL="0" algn="l"/>
            <a:endParaRPr lang="en-US" sz="2000" b="1"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359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117178" cy="914400"/>
          </a:xfrm>
        </p:spPr>
        <p:txBody>
          <a:bodyPr/>
          <a:lstStyle/>
          <a:p>
            <a:pPr algn="ctr"/>
            <a:r>
              <a:rPr lang="en-US" b="1" dirty="0" smtClean="0">
                <a:solidFill>
                  <a:schemeClr val="bg1"/>
                </a:solidFill>
              </a:rPr>
              <a:t>	</a:t>
            </a:r>
            <a:endParaRPr lang="en-US" b="1" dirty="0">
              <a:solidFill>
                <a:schemeClr val="bg1"/>
              </a:solidFill>
            </a:endParaRPr>
          </a:p>
        </p:txBody>
      </p:sp>
      <p:sp>
        <p:nvSpPr>
          <p:cNvPr id="3" name="Text Placeholder 2"/>
          <p:cNvSpPr>
            <a:spLocks noGrp="1"/>
          </p:cNvSpPr>
          <p:nvPr>
            <p:ph type="body" idx="1"/>
          </p:nvPr>
        </p:nvSpPr>
        <p:spPr>
          <a:xfrm>
            <a:off x="914400" y="990600"/>
            <a:ext cx="7364621" cy="1676401"/>
          </a:xfrm>
        </p:spPr>
        <p:txBody>
          <a:bodyPr>
            <a:noAutofit/>
          </a:bodyPr>
          <a:lstStyle/>
          <a:p>
            <a:pPr algn="ctr"/>
            <a:endParaRPr lang="en-US" sz="2400" b="1" dirty="0" smtClean="0">
              <a:solidFill>
                <a:schemeClr val="bg1"/>
              </a:solidFill>
            </a:endParaRPr>
          </a:p>
          <a:p>
            <a:pPr algn="ctr"/>
            <a:endParaRPr lang="en-US" sz="2400" b="1" dirty="0">
              <a:solidFill>
                <a:schemeClr val="bg1"/>
              </a:solidFill>
            </a:endParaRPr>
          </a:p>
          <a:p>
            <a:pPr algn="ctr"/>
            <a:endParaRPr lang="en-US" sz="2400" b="1" dirty="0" smtClean="0">
              <a:solidFill>
                <a:schemeClr val="bg1"/>
              </a:solidFill>
            </a:endParaRPr>
          </a:p>
          <a:p>
            <a:pPr algn="ctr"/>
            <a:r>
              <a:rPr lang="en-US" sz="3200" b="1" dirty="0" smtClean="0">
                <a:solidFill>
                  <a:schemeClr val="bg1"/>
                </a:solidFill>
                <a:latin typeface="+mj-lt"/>
              </a:rPr>
              <a:t>Questions or Comments?</a:t>
            </a:r>
            <a:endParaRPr lang="en-US" sz="3200" b="1" dirty="0">
              <a:solidFill>
                <a:schemeClr val="bg1"/>
              </a:solidFill>
              <a:latin typeface="+mj-lt"/>
            </a:endParaRPr>
          </a:p>
        </p:txBody>
      </p:sp>
      <p:pic>
        <p:nvPicPr>
          <p:cNvPr id="9"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6833" y="4724400"/>
            <a:ext cx="9006840" cy="2092881"/>
          </a:xfrm>
          <a:prstGeom prst="rect">
            <a:avLst/>
          </a:prstGeom>
          <a:noFill/>
        </p:spPr>
        <p:txBody>
          <a:bodyPr wrap="square" rtlCol="0">
            <a:spAutoFit/>
          </a:bodyPr>
          <a:lstStyle/>
          <a:p>
            <a:r>
              <a:rPr lang="en-US" sz="1400" b="1" dirty="0">
                <a:solidFill>
                  <a:schemeClr val="accent1"/>
                </a:solidFill>
              </a:rPr>
              <a:t>Our Mission... to raise the physical, mental, social, and spiritual health of American Indians and Alaska Natives to the highest level.</a:t>
            </a:r>
          </a:p>
          <a:p>
            <a:endParaRPr lang="en-US" sz="1400" b="1" dirty="0">
              <a:solidFill>
                <a:schemeClr val="accent1"/>
              </a:solidFill>
            </a:endParaRPr>
          </a:p>
          <a:p>
            <a:r>
              <a:rPr lang="en-US" sz="1400" b="1" dirty="0">
                <a:solidFill>
                  <a:schemeClr val="accent1"/>
                </a:solidFill>
              </a:rPr>
              <a:t>Our Goal... to assure that comprehensive, culturally acceptable personal and public health services are available and accessible to American Indian and Alaska Native people.</a:t>
            </a:r>
          </a:p>
          <a:p>
            <a:endParaRPr lang="en-US" sz="1400" b="1" dirty="0">
              <a:solidFill>
                <a:schemeClr val="accent1"/>
              </a:solidFill>
            </a:endParaRPr>
          </a:p>
          <a:p>
            <a:r>
              <a:rPr lang="en-US" sz="1400" b="1" dirty="0">
                <a:solidFill>
                  <a:schemeClr val="accent1"/>
                </a:solidFill>
              </a:rPr>
              <a:t>Our Foundation... to uphold the Federal Government's obligation to promote healthy American Indian and Alaska Native people, communities, and cultures and to honor and protect the inherent sovereign rights of Tribes.</a:t>
            </a:r>
          </a:p>
          <a:p>
            <a:endParaRPr lang="en-US" dirty="0"/>
          </a:p>
        </p:txBody>
      </p:sp>
    </p:spTree>
    <p:extLst>
      <p:ext uri="{BB962C8B-B14F-4D97-AF65-F5344CB8AC3E}">
        <p14:creationId xmlns:p14="http://schemas.microsoft.com/office/powerpoint/2010/main" val="2280528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867400" cy="1143000"/>
          </a:xfrm>
        </p:spPr>
        <p:txBody>
          <a:bodyPr>
            <a:normAutofit fontScale="90000"/>
          </a:bodyPr>
          <a:lstStyle/>
          <a:p>
            <a:r>
              <a:rPr lang="en-US" dirty="0" smtClean="0">
                <a:solidFill>
                  <a:schemeClr val="bg1"/>
                </a:solidFill>
              </a:rPr>
              <a:t>DST Meeting</a:t>
            </a:r>
            <a:br>
              <a:rPr lang="en-US" dirty="0" smtClean="0">
                <a:solidFill>
                  <a:schemeClr val="bg1"/>
                </a:solidFill>
              </a:rPr>
            </a:br>
            <a:r>
              <a:rPr lang="en-US" dirty="0" smtClean="0">
                <a:solidFill>
                  <a:schemeClr val="bg1"/>
                </a:solidFill>
              </a:rPr>
              <a:t>March 22</a:t>
            </a:r>
            <a:r>
              <a:rPr lang="en-US" baseline="30000" dirty="0" smtClean="0">
                <a:solidFill>
                  <a:schemeClr val="bg1"/>
                </a:solidFill>
              </a:rPr>
              <a:t>nd</a:t>
            </a:r>
            <a:r>
              <a:rPr lang="en-US" dirty="0" smtClean="0">
                <a:solidFill>
                  <a:schemeClr val="bg1"/>
                </a:solidFill>
              </a:rPr>
              <a:t> &amp; 23</a:t>
            </a:r>
            <a:r>
              <a:rPr lang="en-US" baseline="30000" dirty="0" smtClean="0">
                <a:solidFill>
                  <a:schemeClr val="bg1"/>
                </a:solidFill>
              </a:rPr>
              <a:t>rd</a:t>
            </a:r>
            <a:r>
              <a:rPr lang="en-US" dirty="0" smtClean="0">
                <a:solidFill>
                  <a:schemeClr val="bg1"/>
                </a:solidFill>
              </a:rPr>
              <a:t> </a:t>
            </a:r>
            <a:endParaRPr lang="en-US" dirty="0">
              <a:solidFill>
                <a:schemeClr val="bg1"/>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7000" y="1600200"/>
            <a:ext cx="6502400" cy="4876800"/>
          </a:xfrm>
        </p:spPr>
      </p:pic>
      <p:pic>
        <p:nvPicPr>
          <p:cNvPr id="4" name="Picture 1" descr="image001"/>
          <p:cNvPicPr>
            <a:picLocks noChangeAspect="1" noChangeArrowheads="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579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867400" cy="1143000"/>
          </a:xfrm>
        </p:spPr>
        <p:txBody>
          <a:bodyPr>
            <a:normAutofit/>
          </a:bodyPr>
          <a:lstStyle/>
          <a:p>
            <a:r>
              <a:rPr lang="en-US" dirty="0" smtClean="0">
                <a:solidFill>
                  <a:schemeClr val="bg1"/>
                </a:solidFill>
              </a:rPr>
              <a:t>DST Meeting</a:t>
            </a:r>
            <a:endParaRPr lang="en-US" dirty="0">
              <a:solidFill>
                <a:schemeClr val="bg1"/>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828800"/>
            <a:ext cx="6477000" cy="4648200"/>
          </a:xfrm>
        </p:spPr>
      </p:pic>
      <p:pic>
        <p:nvPicPr>
          <p:cNvPr id="4" name="Picture 1" descr="image001"/>
          <p:cNvPicPr>
            <a:picLocks noChangeAspect="1" noChangeArrowheads="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652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034" y="1828800"/>
            <a:ext cx="6781800" cy="1676400"/>
          </a:xfrm>
        </p:spPr>
        <p:txBody>
          <a:bodyPr/>
          <a:lstStyle/>
          <a:p>
            <a:pPr marL="285750" indent="-285750" algn="ctr"/>
            <a:r>
              <a:rPr lang="en-US" sz="4000" b="1" dirty="0" smtClean="0">
                <a:solidFill>
                  <a:schemeClr val="bg1"/>
                </a:solidFill>
              </a:rPr>
              <a:t>Renew </a:t>
            </a:r>
            <a:r>
              <a:rPr lang="en-US" sz="4000" dirty="0">
                <a:solidFill>
                  <a:schemeClr val="bg1"/>
                </a:solidFill>
              </a:rPr>
              <a:t>A</a:t>
            </a:r>
            <a:r>
              <a:rPr lang="en-US" sz="4000" b="1" dirty="0" smtClean="0">
                <a:solidFill>
                  <a:schemeClr val="bg1"/>
                </a:solidFill>
              </a:rPr>
              <a:t>nd </a:t>
            </a:r>
            <a:r>
              <a:rPr lang="en-US" sz="4000" dirty="0">
                <a:solidFill>
                  <a:schemeClr val="bg1"/>
                </a:solidFill>
              </a:rPr>
              <a:t>S</a:t>
            </a:r>
            <a:r>
              <a:rPr lang="en-US" sz="4000" b="1" dirty="0" smtClean="0">
                <a:solidFill>
                  <a:schemeClr val="bg1"/>
                </a:solidFill>
              </a:rPr>
              <a:t>trengthen </a:t>
            </a:r>
            <a:r>
              <a:rPr lang="en-US" sz="4000" dirty="0">
                <a:solidFill>
                  <a:schemeClr val="bg1"/>
                </a:solidFill>
              </a:rPr>
              <a:t>O</a:t>
            </a:r>
            <a:r>
              <a:rPr lang="en-US" sz="4000" b="1" dirty="0" smtClean="0">
                <a:solidFill>
                  <a:schemeClr val="bg1"/>
                </a:solidFill>
              </a:rPr>
              <a:t>ur </a:t>
            </a:r>
            <a:r>
              <a:rPr lang="en-US" sz="4000" dirty="0">
                <a:solidFill>
                  <a:schemeClr val="bg1"/>
                </a:solidFill>
              </a:rPr>
              <a:t>P</a:t>
            </a:r>
            <a:r>
              <a:rPr lang="en-US" sz="4000" b="1" dirty="0" smtClean="0">
                <a:solidFill>
                  <a:schemeClr val="bg1"/>
                </a:solidFill>
              </a:rPr>
              <a:t>artnership With Tribes</a:t>
            </a:r>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endParaRPr lang="en-US" dirty="0"/>
          </a:p>
        </p:txBody>
      </p:sp>
      <p:sp>
        <p:nvSpPr>
          <p:cNvPr id="3" name="Text Placeholder 2"/>
          <p:cNvSpPr>
            <a:spLocks noGrp="1"/>
          </p:cNvSpPr>
          <p:nvPr>
            <p:ph type="body" idx="1"/>
          </p:nvPr>
        </p:nvSpPr>
        <p:spPr>
          <a:xfrm>
            <a:off x="152400" y="2209800"/>
            <a:ext cx="8686800" cy="4343400"/>
          </a:xfrm>
        </p:spPr>
        <p:txBody>
          <a:bodyPr>
            <a:normAutofit lnSpcReduction="10000"/>
          </a:bodyPr>
          <a:lstStyle/>
          <a:p>
            <a:pPr marL="342900" lvl="0" indent="-342900">
              <a:buClr>
                <a:schemeClr val="bg1">
                  <a:lumMod val="75000"/>
                  <a:lumOff val="25000"/>
                </a:schemeClr>
              </a:buClr>
              <a:buFont typeface="Wingdings" pitchFamily="2" charset="2"/>
              <a:buChar char="v"/>
            </a:pPr>
            <a:r>
              <a:rPr lang="en-US" sz="2400" b="1" dirty="0" smtClean="0">
                <a:solidFill>
                  <a:prstClr val="black"/>
                </a:solidFill>
                <a:latin typeface="Arial"/>
              </a:rPr>
              <a:t>Urban Directors Meeting</a:t>
            </a:r>
          </a:p>
          <a:p>
            <a:pPr marL="1138428" lvl="1" indent="-342900">
              <a:buClr>
                <a:schemeClr val="bg1">
                  <a:lumMod val="75000"/>
                  <a:lumOff val="25000"/>
                </a:schemeClr>
              </a:buClr>
              <a:buFont typeface="Wingdings" pitchFamily="2" charset="2"/>
              <a:buChar char="v"/>
            </a:pPr>
            <a:r>
              <a:rPr lang="en-US" sz="2200" b="1" dirty="0" smtClean="0">
                <a:solidFill>
                  <a:prstClr val="black"/>
                </a:solidFill>
                <a:latin typeface="Arial"/>
              </a:rPr>
              <a:t>March 8</a:t>
            </a:r>
            <a:r>
              <a:rPr lang="en-US" sz="2200" b="1" baseline="30000" dirty="0" smtClean="0">
                <a:solidFill>
                  <a:prstClr val="black"/>
                </a:solidFill>
                <a:latin typeface="Arial"/>
              </a:rPr>
              <a:t>th</a:t>
            </a:r>
            <a:r>
              <a:rPr lang="en-US" sz="2200" b="1" dirty="0" smtClean="0">
                <a:solidFill>
                  <a:prstClr val="black"/>
                </a:solidFill>
                <a:latin typeface="Arial"/>
              </a:rPr>
              <a:t> and 9</a:t>
            </a:r>
            <a:r>
              <a:rPr lang="en-US" sz="2200" b="1" baseline="30000" dirty="0" smtClean="0">
                <a:solidFill>
                  <a:prstClr val="black"/>
                </a:solidFill>
                <a:latin typeface="Arial"/>
              </a:rPr>
              <a:t>th</a:t>
            </a:r>
            <a:endParaRPr lang="en-US" sz="2200" b="1" dirty="0" smtClean="0">
              <a:solidFill>
                <a:prstClr val="black"/>
              </a:solidFill>
              <a:latin typeface="Arial"/>
            </a:endParaRPr>
          </a:p>
          <a:p>
            <a:pPr marL="1138428" lvl="1" indent="-342900">
              <a:buClr>
                <a:schemeClr val="bg1">
                  <a:lumMod val="75000"/>
                  <a:lumOff val="25000"/>
                </a:schemeClr>
              </a:buClr>
              <a:buFont typeface="Wingdings" pitchFamily="2" charset="2"/>
              <a:buChar char="v"/>
            </a:pPr>
            <a:r>
              <a:rPr lang="en-US" sz="2200" b="1" dirty="0" smtClean="0">
                <a:solidFill>
                  <a:prstClr val="black"/>
                </a:solidFill>
                <a:latin typeface="Arial"/>
              </a:rPr>
              <a:t>Annual Event</a:t>
            </a:r>
          </a:p>
          <a:p>
            <a:pPr marL="342900" lvl="0" indent="-342900">
              <a:buClr>
                <a:schemeClr val="bg1">
                  <a:lumMod val="75000"/>
                  <a:lumOff val="25000"/>
                </a:schemeClr>
              </a:buClr>
              <a:buFont typeface="Wingdings" pitchFamily="2" charset="2"/>
              <a:buChar char="v"/>
            </a:pPr>
            <a:endParaRPr lang="en-US" sz="2400" b="1" dirty="0" smtClean="0">
              <a:solidFill>
                <a:prstClr val="black"/>
              </a:solidFill>
              <a:latin typeface="Arial"/>
            </a:endParaRPr>
          </a:p>
          <a:p>
            <a:pPr marL="342900" lvl="0" indent="-342900">
              <a:buClr>
                <a:schemeClr val="bg1">
                  <a:lumMod val="75000"/>
                  <a:lumOff val="25000"/>
                </a:schemeClr>
              </a:buClr>
              <a:buFont typeface="Wingdings" pitchFamily="2" charset="2"/>
              <a:buChar char="v"/>
            </a:pPr>
            <a:r>
              <a:rPr lang="en-US" sz="2400" b="1" dirty="0" smtClean="0">
                <a:solidFill>
                  <a:prstClr val="black"/>
                </a:solidFill>
                <a:latin typeface="Arial"/>
              </a:rPr>
              <a:t>Office of Tribal Government Relations (OTGR) Western Region Quarterly Conference (VA)</a:t>
            </a:r>
            <a:endParaRPr lang="en-US" sz="2200" b="1" baseline="30000" dirty="0">
              <a:solidFill>
                <a:prstClr val="black"/>
              </a:solidFill>
              <a:latin typeface="Arial"/>
            </a:endParaRPr>
          </a:p>
          <a:p>
            <a:pPr marL="1138428" lvl="1" indent="-342900">
              <a:buClr>
                <a:schemeClr val="bg1">
                  <a:lumMod val="75000"/>
                  <a:lumOff val="25000"/>
                </a:schemeClr>
              </a:buClr>
              <a:buFont typeface="Wingdings" pitchFamily="2" charset="2"/>
              <a:buChar char="v"/>
            </a:pPr>
            <a:r>
              <a:rPr lang="en-US" sz="2200" b="1" dirty="0" smtClean="0">
                <a:solidFill>
                  <a:prstClr val="black"/>
                </a:solidFill>
                <a:latin typeface="Arial"/>
              </a:rPr>
              <a:t>April 10</a:t>
            </a:r>
            <a:r>
              <a:rPr lang="en-US" sz="2200" b="1" baseline="30000" dirty="0" smtClean="0">
                <a:solidFill>
                  <a:prstClr val="black"/>
                </a:solidFill>
                <a:latin typeface="Arial"/>
              </a:rPr>
              <a:t>th</a:t>
            </a:r>
            <a:r>
              <a:rPr lang="en-US" sz="2200" b="1" dirty="0" smtClean="0">
                <a:solidFill>
                  <a:prstClr val="black"/>
                </a:solidFill>
                <a:latin typeface="Arial"/>
              </a:rPr>
              <a:t> &amp; 11</a:t>
            </a:r>
            <a:r>
              <a:rPr lang="en-US" sz="2200" b="1" baseline="30000" dirty="0" smtClean="0">
                <a:solidFill>
                  <a:prstClr val="black"/>
                </a:solidFill>
                <a:latin typeface="Arial"/>
              </a:rPr>
              <a:t>th</a:t>
            </a:r>
            <a:endParaRPr lang="en-US" sz="2200" b="1" dirty="0" smtClean="0">
              <a:solidFill>
                <a:prstClr val="black"/>
              </a:solidFill>
              <a:latin typeface="Arial"/>
            </a:endParaRPr>
          </a:p>
          <a:p>
            <a:pPr marL="342900" lvl="0" indent="-342900">
              <a:buClr>
                <a:schemeClr val="bg1">
                  <a:lumMod val="75000"/>
                  <a:lumOff val="25000"/>
                </a:schemeClr>
              </a:buClr>
              <a:buFont typeface="Wingdings" pitchFamily="2" charset="2"/>
              <a:buChar char="v"/>
            </a:pPr>
            <a:endParaRPr lang="en-US" sz="2400" b="1" dirty="0" smtClean="0">
              <a:solidFill>
                <a:prstClr val="black"/>
              </a:solidFill>
              <a:latin typeface="Arial"/>
            </a:endParaRPr>
          </a:p>
          <a:p>
            <a:pPr marL="342900" lvl="0" indent="-342900">
              <a:buClr>
                <a:schemeClr val="bg1">
                  <a:lumMod val="75000"/>
                  <a:lumOff val="25000"/>
                </a:schemeClr>
              </a:buClr>
              <a:buFont typeface="Wingdings" pitchFamily="2" charset="2"/>
              <a:buChar char="v"/>
            </a:pPr>
            <a:r>
              <a:rPr lang="en-US" sz="2400" b="1" dirty="0" smtClean="0">
                <a:solidFill>
                  <a:prstClr val="black"/>
                </a:solidFill>
                <a:latin typeface="Arial"/>
              </a:rPr>
              <a:t>Portland </a:t>
            </a:r>
            <a:r>
              <a:rPr lang="en-US" sz="2400" b="1" dirty="0">
                <a:solidFill>
                  <a:prstClr val="black"/>
                </a:solidFill>
                <a:latin typeface="Arial"/>
              </a:rPr>
              <a:t>Area Facilities Advisory Committee</a:t>
            </a:r>
          </a:p>
          <a:p>
            <a:pPr marL="1138428" lvl="1" indent="-342900">
              <a:buClr>
                <a:schemeClr val="bg1">
                  <a:lumMod val="75000"/>
                  <a:lumOff val="25000"/>
                </a:schemeClr>
              </a:buClr>
              <a:buFont typeface="Wingdings" pitchFamily="2" charset="2"/>
              <a:buChar char="v"/>
            </a:pPr>
            <a:r>
              <a:rPr lang="en-US" sz="2200" b="1" dirty="0" smtClean="0">
                <a:solidFill>
                  <a:prstClr val="black"/>
                </a:solidFill>
                <a:latin typeface="Arial"/>
              </a:rPr>
              <a:t>Request made to Headquarters for assistance on next phase</a:t>
            </a:r>
            <a:endParaRPr lang="en-US" sz="2200" b="1" dirty="0">
              <a:solidFill>
                <a:prstClr val="black"/>
              </a:solidFill>
              <a:latin typeface="Arial"/>
            </a:endParaRPr>
          </a:p>
          <a:p>
            <a:pPr marL="0" lvl="0">
              <a:buClr>
                <a:prstClr val="white">
                  <a:shade val="95000"/>
                </a:prstClr>
              </a:buClr>
            </a:pPr>
            <a:endParaRPr lang="en-US" sz="2200" b="1" dirty="0">
              <a:solidFill>
                <a:prstClr val="black"/>
              </a:solidFill>
              <a:latin typeface="Arial"/>
            </a:endParaRPr>
          </a:p>
          <a:p>
            <a:pPr marL="0" algn="l"/>
            <a:endParaRPr lang="en-US" sz="2400" b="1" dirty="0" smtClean="0">
              <a:solidFill>
                <a:schemeClr val="bg1"/>
              </a:solidFill>
              <a:latin typeface="+mj-lt"/>
            </a:endParaRPr>
          </a:p>
          <a:p>
            <a:pPr marL="285750" indent="-285750" algn="l">
              <a:buFont typeface="Wingdings" pitchFamily="2" charset="2"/>
              <a:buChar char="v"/>
            </a:pPr>
            <a:endParaRPr lang="en-US" sz="2400" b="1" dirty="0" smtClean="0">
              <a:solidFill>
                <a:schemeClr val="bg1"/>
              </a:solidFill>
              <a:latin typeface="+mj-lt"/>
            </a:endParaRPr>
          </a:p>
          <a:p>
            <a:pPr marL="0" algn="l"/>
            <a:endParaRPr lang="en-US" sz="2400" b="1" dirty="0">
              <a:solidFill>
                <a:schemeClr val="bg1"/>
              </a:solidFill>
              <a:latin typeface="+mj-lt"/>
            </a:endParaRPr>
          </a:p>
          <a:p>
            <a:pPr algn="l"/>
            <a:endParaRPr lang="en-US" b="1"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617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867400" cy="1143000"/>
          </a:xfrm>
        </p:spPr>
        <p:txBody>
          <a:bodyPr>
            <a:normAutofit fontScale="90000"/>
          </a:bodyPr>
          <a:lstStyle/>
          <a:p>
            <a:r>
              <a:rPr lang="en-US" dirty="0" smtClean="0">
                <a:solidFill>
                  <a:schemeClr val="bg1"/>
                </a:solidFill>
              </a:rPr>
              <a:t>Urban Meeting</a:t>
            </a:r>
            <a:br>
              <a:rPr lang="en-US" dirty="0" smtClean="0">
                <a:solidFill>
                  <a:schemeClr val="bg1"/>
                </a:solidFill>
              </a:rPr>
            </a:br>
            <a:r>
              <a:rPr lang="en-US" dirty="0" smtClean="0">
                <a:solidFill>
                  <a:schemeClr val="bg1"/>
                </a:solidFill>
              </a:rPr>
              <a:t>March 8</a:t>
            </a:r>
            <a:r>
              <a:rPr lang="en-US" baseline="30000" dirty="0" smtClean="0">
                <a:solidFill>
                  <a:schemeClr val="bg1"/>
                </a:solidFill>
              </a:rPr>
              <a:t>th</a:t>
            </a:r>
            <a:r>
              <a:rPr lang="en-US" dirty="0" smtClean="0">
                <a:solidFill>
                  <a:schemeClr val="bg1"/>
                </a:solidFill>
              </a:rPr>
              <a:t> and 9</a:t>
            </a:r>
            <a:r>
              <a:rPr lang="en-US" baseline="30000" dirty="0" smtClean="0">
                <a:solidFill>
                  <a:schemeClr val="bg1"/>
                </a:solidFill>
              </a:rPr>
              <a:t>th</a:t>
            </a:r>
            <a:r>
              <a:rPr lang="en-US" dirty="0" smtClean="0">
                <a:solidFill>
                  <a:schemeClr val="bg1"/>
                </a:solidFill>
              </a:rPr>
              <a:t> </a:t>
            </a:r>
            <a:endParaRPr lang="en-US" dirty="0">
              <a:solidFill>
                <a:schemeClr val="bg1"/>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7000" y="1600200"/>
            <a:ext cx="6502400" cy="4876800"/>
          </a:xfrm>
        </p:spPr>
      </p:pic>
      <p:pic>
        <p:nvPicPr>
          <p:cNvPr id="4" name="Picture 1" descr="image001"/>
          <p:cNvPicPr>
            <a:picLocks noChangeAspect="1" noChangeArrowheads="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56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6629400" cy="2514600"/>
          </a:xfrm>
        </p:spPr>
        <p:txBody>
          <a:bodyPr/>
          <a:lstStyle/>
          <a:p>
            <a:pPr marL="285750" indent="-285750" algn="ctr"/>
            <a:r>
              <a:rPr lang="en-US" sz="4000" b="1" dirty="0" smtClean="0">
                <a:solidFill>
                  <a:schemeClr val="bg1"/>
                </a:solidFill>
              </a:rPr>
              <a:t>Renew And Strengthen Our </a:t>
            </a:r>
            <a:r>
              <a:rPr lang="en-US" sz="4000" dirty="0">
                <a:solidFill>
                  <a:schemeClr val="bg1"/>
                </a:solidFill>
              </a:rPr>
              <a:t>P</a:t>
            </a:r>
            <a:r>
              <a:rPr lang="en-US" sz="4000" b="1" dirty="0" smtClean="0">
                <a:solidFill>
                  <a:schemeClr val="bg1"/>
                </a:solidFill>
              </a:rPr>
              <a:t>artnership With Tribes</a:t>
            </a:r>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endParaRPr lang="en-US" dirty="0"/>
          </a:p>
        </p:txBody>
      </p:sp>
      <p:sp>
        <p:nvSpPr>
          <p:cNvPr id="3" name="Text Placeholder 2"/>
          <p:cNvSpPr>
            <a:spLocks noGrp="1"/>
          </p:cNvSpPr>
          <p:nvPr>
            <p:ph type="body" idx="1"/>
          </p:nvPr>
        </p:nvSpPr>
        <p:spPr>
          <a:xfrm>
            <a:off x="228600" y="2133600"/>
            <a:ext cx="8686800" cy="4419600"/>
          </a:xfrm>
        </p:spPr>
        <p:txBody>
          <a:bodyPr>
            <a:normAutofit/>
          </a:bodyPr>
          <a:lstStyle/>
          <a:p>
            <a:pPr marL="0"/>
            <a:endParaRPr lang="en-US" sz="2400" b="1" dirty="0" smtClean="0">
              <a:solidFill>
                <a:schemeClr val="bg1"/>
              </a:solidFill>
              <a:latin typeface="+mj-lt"/>
            </a:endParaRPr>
          </a:p>
          <a:p>
            <a:pPr marL="342900" indent="-342900">
              <a:buClr>
                <a:schemeClr val="bg1">
                  <a:lumMod val="75000"/>
                  <a:lumOff val="25000"/>
                </a:schemeClr>
              </a:buClr>
              <a:buFont typeface="Wingdings" pitchFamily="2" charset="2"/>
              <a:buChar char="v"/>
            </a:pPr>
            <a:r>
              <a:rPr lang="en-US" sz="2400" b="1" dirty="0" smtClean="0">
                <a:solidFill>
                  <a:schemeClr val="bg1"/>
                </a:solidFill>
                <a:latin typeface="+mj-lt"/>
              </a:rPr>
              <a:t>2</a:t>
            </a:r>
            <a:r>
              <a:rPr lang="en-US" sz="2400" b="1" baseline="30000" dirty="0" smtClean="0">
                <a:solidFill>
                  <a:schemeClr val="bg1"/>
                </a:solidFill>
                <a:latin typeface="+mj-lt"/>
              </a:rPr>
              <a:t>nd</a:t>
            </a:r>
            <a:r>
              <a:rPr lang="en-US" sz="2400" b="1" dirty="0" smtClean="0">
                <a:solidFill>
                  <a:schemeClr val="bg1"/>
                </a:solidFill>
                <a:latin typeface="+mj-lt"/>
              </a:rPr>
              <a:t> </a:t>
            </a:r>
            <a:r>
              <a:rPr lang="en-US" sz="2400" b="1" dirty="0">
                <a:solidFill>
                  <a:schemeClr val="bg1"/>
                </a:solidFill>
                <a:latin typeface="+mj-lt"/>
              </a:rPr>
              <a:t>IHS Tribal Consultation Summit </a:t>
            </a:r>
            <a:r>
              <a:rPr lang="en-US" sz="2400" b="1" dirty="0" smtClean="0">
                <a:solidFill>
                  <a:schemeClr val="bg1"/>
                </a:solidFill>
                <a:latin typeface="+mj-lt"/>
              </a:rPr>
              <a:t>–August 7</a:t>
            </a:r>
            <a:r>
              <a:rPr lang="en-US" sz="2400" b="1" baseline="30000" dirty="0" smtClean="0">
                <a:solidFill>
                  <a:schemeClr val="bg1"/>
                </a:solidFill>
                <a:latin typeface="+mj-lt"/>
              </a:rPr>
              <a:t>th</a:t>
            </a:r>
            <a:r>
              <a:rPr lang="en-US" sz="2400" b="1" dirty="0" smtClean="0">
                <a:solidFill>
                  <a:schemeClr val="bg1"/>
                </a:solidFill>
                <a:latin typeface="+mj-lt"/>
              </a:rPr>
              <a:t> &amp; 8</a:t>
            </a:r>
            <a:r>
              <a:rPr lang="en-US" sz="2400" b="1" baseline="30000" dirty="0" smtClean="0">
                <a:solidFill>
                  <a:schemeClr val="bg1"/>
                </a:solidFill>
                <a:latin typeface="+mj-lt"/>
              </a:rPr>
              <a:t>th</a:t>
            </a:r>
            <a:r>
              <a:rPr lang="en-US" sz="2400" b="1" dirty="0" smtClean="0">
                <a:solidFill>
                  <a:schemeClr val="bg1"/>
                </a:solidFill>
                <a:latin typeface="+mj-lt"/>
              </a:rPr>
              <a:t> in Denver, Colorado</a:t>
            </a:r>
          </a:p>
          <a:p>
            <a:pPr marL="1138428" lvl="1" indent="-342900">
              <a:buClr>
                <a:schemeClr val="bg1">
                  <a:lumMod val="75000"/>
                  <a:lumOff val="25000"/>
                </a:schemeClr>
              </a:buClr>
              <a:buFont typeface="Wingdings" pitchFamily="2" charset="2"/>
              <a:buChar char="v"/>
            </a:pPr>
            <a:r>
              <a:rPr lang="en-US" sz="2200" b="1" dirty="0" smtClean="0">
                <a:solidFill>
                  <a:schemeClr val="bg1"/>
                </a:solidFill>
                <a:latin typeface="+mj-lt"/>
              </a:rPr>
              <a:t>Andy Joseph Jr.</a:t>
            </a:r>
          </a:p>
          <a:p>
            <a:pPr marL="1138428" lvl="1" indent="-342900">
              <a:buClr>
                <a:schemeClr val="bg1">
                  <a:lumMod val="75000"/>
                  <a:lumOff val="25000"/>
                </a:schemeClr>
              </a:buClr>
              <a:buFont typeface="Wingdings" pitchFamily="2" charset="2"/>
              <a:buChar char="v"/>
            </a:pPr>
            <a:r>
              <a:rPr lang="en-US" sz="2200" b="1" dirty="0" smtClean="0">
                <a:solidFill>
                  <a:schemeClr val="bg1"/>
                </a:solidFill>
                <a:latin typeface="+mj-lt"/>
              </a:rPr>
              <a:t>Julia Davis-Wheeler</a:t>
            </a:r>
          </a:p>
          <a:p>
            <a:pPr marL="1138428" lvl="1" indent="-342900">
              <a:buClr>
                <a:schemeClr val="bg1">
                  <a:lumMod val="75000"/>
                  <a:lumOff val="25000"/>
                </a:schemeClr>
              </a:buClr>
              <a:buFont typeface="Wingdings" pitchFamily="2" charset="2"/>
              <a:buChar char="v"/>
            </a:pPr>
            <a:endParaRPr lang="en-US" sz="2200" b="1" dirty="0">
              <a:solidFill>
                <a:schemeClr val="bg1"/>
              </a:solidFill>
              <a:latin typeface="+mj-lt"/>
            </a:endParaRPr>
          </a:p>
          <a:p>
            <a:pPr marL="342900" indent="-342900">
              <a:buClr>
                <a:schemeClr val="bg1">
                  <a:lumMod val="75000"/>
                  <a:lumOff val="25000"/>
                </a:schemeClr>
              </a:buClr>
              <a:buFont typeface="Wingdings" pitchFamily="2" charset="2"/>
              <a:buChar char="v"/>
            </a:pPr>
            <a:r>
              <a:rPr lang="en-US" sz="2400" b="1" dirty="0" smtClean="0">
                <a:solidFill>
                  <a:schemeClr val="bg1"/>
                </a:solidFill>
                <a:latin typeface="+mj-lt"/>
              </a:rPr>
              <a:t>ICD-10</a:t>
            </a:r>
          </a:p>
          <a:p>
            <a:pPr marL="1138428" lvl="1" indent="-342900">
              <a:buClr>
                <a:schemeClr val="bg1">
                  <a:lumMod val="75000"/>
                  <a:lumOff val="25000"/>
                </a:schemeClr>
              </a:buClr>
              <a:buFont typeface="Wingdings" pitchFamily="2" charset="2"/>
              <a:buChar char="v"/>
            </a:pPr>
            <a:r>
              <a:rPr lang="en-US" sz="2200" b="1" dirty="0">
                <a:solidFill>
                  <a:schemeClr val="bg1"/>
                </a:solidFill>
                <a:latin typeface="+mj-lt"/>
              </a:rPr>
              <a:t>10 Tribal Sites</a:t>
            </a:r>
          </a:p>
          <a:p>
            <a:pPr marL="1138428" lvl="1" indent="-342900">
              <a:buClr>
                <a:schemeClr val="bg1">
                  <a:lumMod val="75000"/>
                  <a:lumOff val="25000"/>
                </a:schemeClr>
              </a:buClr>
              <a:buFont typeface="Wingdings" pitchFamily="2" charset="2"/>
              <a:buChar char="v"/>
            </a:pPr>
            <a:r>
              <a:rPr lang="en-US" sz="2200" b="1" dirty="0">
                <a:solidFill>
                  <a:schemeClr val="bg1"/>
                </a:solidFill>
                <a:latin typeface="+mj-lt"/>
              </a:rPr>
              <a:t>1 Urban Program</a:t>
            </a:r>
          </a:p>
          <a:p>
            <a:pPr marL="1138428" lvl="1" indent="-342900">
              <a:buClr>
                <a:schemeClr val="bg1">
                  <a:lumMod val="75000"/>
                  <a:lumOff val="25000"/>
                </a:schemeClr>
              </a:buClr>
              <a:buFont typeface="Wingdings" pitchFamily="2" charset="2"/>
              <a:buChar char="v"/>
            </a:pPr>
            <a:r>
              <a:rPr lang="en-US" sz="2200" b="1" dirty="0">
                <a:solidFill>
                  <a:schemeClr val="bg1"/>
                </a:solidFill>
                <a:latin typeface="+mj-lt"/>
              </a:rPr>
              <a:t>All Federal Sites</a:t>
            </a:r>
          </a:p>
          <a:p>
            <a:pPr marL="285750" indent="-285750">
              <a:buFont typeface="Wingdings" pitchFamily="2" charset="2"/>
              <a:buChar char="v"/>
            </a:pPr>
            <a:endParaRPr lang="en-US" sz="2400" b="1" dirty="0">
              <a:solidFill>
                <a:schemeClr val="bg1"/>
              </a:solidFill>
            </a:endParaRPr>
          </a:p>
          <a:p>
            <a:pPr marL="795528" lvl="1" indent="0"/>
            <a:endParaRPr lang="en-US" sz="2200" b="1" dirty="0" smtClean="0">
              <a:solidFill>
                <a:schemeClr val="bg1"/>
              </a:solidFill>
              <a:latin typeface="+mj-lt"/>
            </a:endParaRPr>
          </a:p>
          <a:p>
            <a:pPr marL="795528" lvl="1" indent="0"/>
            <a:endParaRPr lang="en-US" sz="2200" b="1" dirty="0" smtClean="0">
              <a:solidFill>
                <a:schemeClr val="bg1"/>
              </a:solidFill>
              <a:latin typeface="+mj-lt"/>
            </a:endParaRPr>
          </a:p>
          <a:p>
            <a:pPr marL="795528" lvl="1" indent="0"/>
            <a:endParaRPr lang="en-US" sz="2200" b="1" dirty="0" smtClean="0">
              <a:solidFill>
                <a:schemeClr val="bg1"/>
              </a:solidFill>
              <a:latin typeface="+mj-lt"/>
            </a:endParaRPr>
          </a:p>
          <a:p>
            <a:pPr lvl="0">
              <a:buClr>
                <a:prstClr val="white">
                  <a:shade val="95000"/>
                </a:prstClr>
              </a:buClr>
            </a:pPr>
            <a:endParaRPr lang="en-US" sz="2400" b="1" dirty="0">
              <a:solidFill>
                <a:prstClr val="black"/>
              </a:solidFill>
              <a:latin typeface="Arial"/>
            </a:endParaRPr>
          </a:p>
          <a:p>
            <a:pPr marL="285750" indent="-285750" algn="l">
              <a:buFont typeface="Wingdings" pitchFamily="2" charset="2"/>
              <a:buChar char="v"/>
            </a:pPr>
            <a:endParaRPr lang="en-US" sz="2400" b="1" dirty="0">
              <a:solidFill>
                <a:schemeClr val="bg1"/>
              </a:solidFill>
              <a:latin typeface="+mj-lt"/>
            </a:endParaRPr>
          </a:p>
          <a:p>
            <a:pPr algn="l"/>
            <a:endParaRPr lang="en-US" b="1" dirty="0">
              <a:solidFill>
                <a:schemeClr val="bg1"/>
              </a:solidFill>
              <a:latin typeface="+mj-lt"/>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196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034" y="1828800"/>
            <a:ext cx="6781800" cy="1676400"/>
          </a:xfrm>
        </p:spPr>
        <p:txBody>
          <a:bodyPr/>
          <a:lstStyle/>
          <a:p>
            <a:pPr marL="285750" indent="-285750" algn="ctr"/>
            <a:r>
              <a:rPr lang="en-US" sz="4000" b="1" dirty="0" smtClean="0">
                <a:solidFill>
                  <a:schemeClr val="bg1"/>
                </a:solidFill>
              </a:rPr>
              <a:t>Renew </a:t>
            </a:r>
            <a:r>
              <a:rPr lang="en-US" sz="4000" dirty="0">
                <a:solidFill>
                  <a:schemeClr val="bg1"/>
                </a:solidFill>
              </a:rPr>
              <a:t>A</a:t>
            </a:r>
            <a:r>
              <a:rPr lang="en-US" sz="4000" b="1" dirty="0" smtClean="0">
                <a:solidFill>
                  <a:schemeClr val="bg1"/>
                </a:solidFill>
              </a:rPr>
              <a:t>nd </a:t>
            </a:r>
            <a:r>
              <a:rPr lang="en-US" sz="4000" dirty="0">
                <a:solidFill>
                  <a:schemeClr val="bg1"/>
                </a:solidFill>
              </a:rPr>
              <a:t>S</a:t>
            </a:r>
            <a:r>
              <a:rPr lang="en-US" sz="4000" b="1" dirty="0" smtClean="0">
                <a:solidFill>
                  <a:schemeClr val="bg1"/>
                </a:solidFill>
              </a:rPr>
              <a:t>trengthen </a:t>
            </a:r>
            <a:r>
              <a:rPr lang="en-US" sz="4000" dirty="0">
                <a:solidFill>
                  <a:schemeClr val="bg1"/>
                </a:solidFill>
              </a:rPr>
              <a:t>O</a:t>
            </a:r>
            <a:r>
              <a:rPr lang="en-US" sz="4000" b="1" dirty="0" smtClean="0">
                <a:solidFill>
                  <a:schemeClr val="bg1"/>
                </a:solidFill>
              </a:rPr>
              <a:t>ur </a:t>
            </a:r>
            <a:r>
              <a:rPr lang="en-US" sz="4000" dirty="0">
                <a:solidFill>
                  <a:schemeClr val="bg1"/>
                </a:solidFill>
              </a:rPr>
              <a:t>P</a:t>
            </a:r>
            <a:r>
              <a:rPr lang="en-US" sz="4000" b="1" dirty="0" smtClean="0">
                <a:solidFill>
                  <a:schemeClr val="bg1"/>
                </a:solidFill>
              </a:rPr>
              <a:t>artnership With Tribes</a:t>
            </a:r>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endParaRPr lang="en-US" dirty="0"/>
          </a:p>
        </p:txBody>
      </p:sp>
      <p:sp>
        <p:nvSpPr>
          <p:cNvPr id="3" name="Text Placeholder 2"/>
          <p:cNvSpPr>
            <a:spLocks noGrp="1"/>
          </p:cNvSpPr>
          <p:nvPr>
            <p:ph type="body" idx="1"/>
          </p:nvPr>
        </p:nvSpPr>
        <p:spPr>
          <a:xfrm>
            <a:off x="152400" y="2743200"/>
            <a:ext cx="8686800" cy="3581400"/>
          </a:xfrm>
        </p:spPr>
        <p:txBody>
          <a:bodyPr>
            <a:normAutofit/>
          </a:bodyPr>
          <a:lstStyle/>
          <a:p>
            <a:pPr marL="342900" lvl="0" indent="-342900">
              <a:buClr>
                <a:schemeClr val="bg1">
                  <a:lumMod val="75000"/>
                  <a:lumOff val="25000"/>
                </a:schemeClr>
              </a:buClr>
              <a:buFont typeface="Wingdings" pitchFamily="2" charset="2"/>
              <a:buChar char="v"/>
            </a:pPr>
            <a:r>
              <a:rPr lang="en-US" sz="2400" b="1" dirty="0" smtClean="0">
                <a:solidFill>
                  <a:prstClr val="black"/>
                </a:solidFill>
                <a:latin typeface="Arial"/>
              </a:rPr>
              <a:t>Fund Distribution Workgroup  </a:t>
            </a:r>
            <a:endParaRPr lang="en-US" sz="2400" b="1" dirty="0">
              <a:solidFill>
                <a:prstClr val="black"/>
              </a:solidFill>
              <a:latin typeface="Arial"/>
            </a:endParaRPr>
          </a:p>
          <a:p>
            <a:pPr marL="1138428" lvl="1" indent="-342900">
              <a:buClr>
                <a:schemeClr val="bg1">
                  <a:lumMod val="75000"/>
                  <a:lumOff val="25000"/>
                </a:schemeClr>
              </a:buClr>
              <a:buFont typeface="Wingdings" pitchFamily="2" charset="2"/>
              <a:buChar char="v"/>
            </a:pPr>
            <a:r>
              <a:rPr lang="en-US" sz="2200" b="1" dirty="0" smtClean="0">
                <a:solidFill>
                  <a:prstClr val="black"/>
                </a:solidFill>
                <a:latin typeface="Arial"/>
              </a:rPr>
              <a:t>Contract Health Funds</a:t>
            </a:r>
            <a:endParaRPr lang="en-US" sz="2200" b="1" dirty="0">
              <a:solidFill>
                <a:prstClr val="black"/>
              </a:solidFill>
              <a:latin typeface="Arial"/>
            </a:endParaRPr>
          </a:p>
          <a:p>
            <a:pPr marL="1138428" lvl="1" indent="-342900">
              <a:buClr>
                <a:schemeClr val="bg1">
                  <a:lumMod val="75000"/>
                  <a:lumOff val="25000"/>
                </a:schemeClr>
              </a:buClr>
              <a:buFont typeface="Wingdings" pitchFamily="2" charset="2"/>
              <a:buChar char="v"/>
            </a:pPr>
            <a:r>
              <a:rPr lang="en-US" sz="2200" b="1" dirty="0" smtClean="0">
                <a:solidFill>
                  <a:prstClr val="black"/>
                </a:solidFill>
                <a:latin typeface="Arial"/>
              </a:rPr>
              <a:t>Charter Update</a:t>
            </a:r>
            <a:endParaRPr lang="en-US" sz="2200" b="1" dirty="0">
              <a:solidFill>
                <a:prstClr val="black"/>
              </a:solidFill>
              <a:latin typeface="Arial"/>
            </a:endParaRPr>
          </a:p>
          <a:p>
            <a:pPr marL="1138428" lvl="1" indent="-342900">
              <a:buClr>
                <a:schemeClr val="bg1">
                  <a:lumMod val="75000"/>
                  <a:lumOff val="25000"/>
                </a:schemeClr>
              </a:buClr>
              <a:buFont typeface="Wingdings" pitchFamily="2" charset="2"/>
              <a:buChar char="v"/>
            </a:pPr>
            <a:endParaRPr lang="en-US" sz="2200" b="1" baseline="30000" dirty="0">
              <a:solidFill>
                <a:prstClr val="black"/>
              </a:solidFill>
              <a:latin typeface="Arial"/>
            </a:endParaRPr>
          </a:p>
          <a:p>
            <a:pPr marL="342900" lvl="0" indent="-342900">
              <a:buClr>
                <a:schemeClr val="bg1">
                  <a:lumMod val="75000"/>
                  <a:lumOff val="25000"/>
                </a:schemeClr>
              </a:buClr>
              <a:buFont typeface="Wingdings" pitchFamily="2" charset="2"/>
              <a:buChar char="v"/>
            </a:pPr>
            <a:r>
              <a:rPr lang="en-US" sz="2400" b="1" dirty="0" smtClean="0">
                <a:solidFill>
                  <a:prstClr val="black"/>
                </a:solidFill>
                <a:latin typeface="Arial"/>
              </a:rPr>
              <a:t>Portland </a:t>
            </a:r>
            <a:r>
              <a:rPr lang="en-US" sz="2400" b="1" dirty="0">
                <a:solidFill>
                  <a:prstClr val="black"/>
                </a:solidFill>
                <a:latin typeface="Arial"/>
              </a:rPr>
              <a:t>Area Facilities Advisory Committee</a:t>
            </a:r>
          </a:p>
          <a:p>
            <a:pPr marL="1138428" lvl="1" indent="-342900">
              <a:buClr>
                <a:schemeClr val="bg1">
                  <a:lumMod val="75000"/>
                  <a:lumOff val="25000"/>
                </a:schemeClr>
              </a:buClr>
              <a:buFont typeface="Wingdings" pitchFamily="2" charset="2"/>
              <a:buChar char="v"/>
            </a:pPr>
            <a:r>
              <a:rPr lang="en-US" sz="2200" b="1" dirty="0" smtClean="0">
                <a:solidFill>
                  <a:prstClr val="black"/>
                </a:solidFill>
                <a:latin typeface="Arial"/>
              </a:rPr>
              <a:t>Request made to Headquarters for assistance on next phase</a:t>
            </a:r>
            <a:endParaRPr lang="en-US" sz="2200" b="1" dirty="0">
              <a:solidFill>
                <a:prstClr val="black"/>
              </a:solidFill>
              <a:latin typeface="Arial"/>
            </a:endParaRPr>
          </a:p>
          <a:p>
            <a:pPr marL="0" lvl="0">
              <a:buClr>
                <a:prstClr val="white">
                  <a:shade val="95000"/>
                </a:prstClr>
              </a:buClr>
            </a:pPr>
            <a:endParaRPr lang="en-US" sz="2200" b="1" dirty="0">
              <a:solidFill>
                <a:prstClr val="black"/>
              </a:solidFill>
              <a:latin typeface="Arial"/>
            </a:endParaRPr>
          </a:p>
          <a:p>
            <a:pPr marL="0" algn="l"/>
            <a:endParaRPr lang="en-US" sz="2400" b="1" dirty="0" smtClean="0">
              <a:solidFill>
                <a:schemeClr val="bg1"/>
              </a:solidFill>
              <a:latin typeface="+mj-lt"/>
            </a:endParaRPr>
          </a:p>
          <a:p>
            <a:pPr marL="285750" indent="-285750" algn="l">
              <a:buFont typeface="Wingdings" pitchFamily="2" charset="2"/>
              <a:buChar char="v"/>
            </a:pPr>
            <a:endParaRPr lang="en-US" sz="2400" b="1" dirty="0" smtClean="0">
              <a:solidFill>
                <a:schemeClr val="bg1"/>
              </a:solidFill>
              <a:latin typeface="+mj-lt"/>
            </a:endParaRPr>
          </a:p>
          <a:p>
            <a:pPr marL="0" algn="l"/>
            <a:endParaRPr lang="en-US" sz="2400" b="1" dirty="0">
              <a:solidFill>
                <a:schemeClr val="bg1"/>
              </a:solidFill>
              <a:latin typeface="+mj-lt"/>
            </a:endParaRPr>
          </a:p>
          <a:p>
            <a:pPr algn="l"/>
            <a:endParaRPr lang="en-US" b="1" dirty="0">
              <a:solidFill>
                <a:schemeClr val="bg1"/>
              </a:solidFill>
            </a:endParaRP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440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117178" cy="1468800"/>
          </a:xfrm>
        </p:spPr>
        <p:txBody>
          <a:bodyPr/>
          <a:lstStyle/>
          <a:p>
            <a:pPr algn="ctr"/>
            <a:r>
              <a:rPr lang="en-US" sz="4000" b="1" dirty="0">
                <a:solidFill>
                  <a:schemeClr val="bg1"/>
                </a:solidFill>
              </a:rPr>
              <a:t>To </a:t>
            </a:r>
            <a:r>
              <a:rPr lang="en-US" sz="4000" b="1" dirty="0" smtClean="0">
                <a:solidFill>
                  <a:schemeClr val="bg1"/>
                </a:solidFill>
              </a:rPr>
              <a:t>Reform </a:t>
            </a:r>
            <a:r>
              <a:rPr lang="en-US" sz="4000" b="1" dirty="0">
                <a:solidFill>
                  <a:schemeClr val="bg1"/>
                </a:solidFill>
              </a:rPr>
              <a:t>T</a:t>
            </a:r>
            <a:r>
              <a:rPr lang="en-US" sz="4000" b="1" dirty="0" smtClean="0">
                <a:solidFill>
                  <a:schemeClr val="bg1"/>
                </a:solidFill>
              </a:rPr>
              <a:t>he </a:t>
            </a:r>
            <a:r>
              <a:rPr lang="en-US" sz="4000" b="1" dirty="0">
                <a:solidFill>
                  <a:schemeClr val="bg1"/>
                </a:solidFill>
              </a:rPr>
              <a:t>IHS</a:t>
            </a:r>
            <a:r>
              <a:rPr lang="en-US" b="1" dirty="0">
                <a:solidFill>
                  <a:schemeClr val="bg1"/>
                </a:solidFill>
              </a:rPr>
              <a:t/>
            </a:r>
            <a:br>
              <a:rPr lang="en-US" b="1" dirty="0">
                <a:solidFill>
                  <a:schemeClr val="bg1"/>
                </a:solidFill>
              </a:rPr>
            </a:br>
            <a:endParaRPr lang="en-US" dirty="0"/>
          </a:p>
        </p:txBody>
      </p:sp>
      <p:sp>
        <p:nvSpPr>
          <p:cNvPr id="3" name="Text Placeholder 2"/>
          <p:cNvSpPr>
            <a:spLocks noGrp="1"/>
          </p:cNvSpPr>
          <p:nvPr>
            <p:ph type="body" idx="1"/>
          </p:nvPr>
        </p:nvSpPr>
        <p:spPr>
          <a:xfrm>
            <a:off x="76200" y="2057400"/>
            <a:ext cx="8686800" cy="3962400"/>
          </a:xfrm>
        </p:spPr>
        <p:txBody>
          <a:bodyPr>
            <a:normAutofit/>
          </a:bodyPr>
          <a:lstStyle/>
          <a:p>
            <a:pPr marL="342900" indent="-342900" algn="l">
              <a:buClr>
                <a:schemeClr val="bg1">
                  <a:lumMod val="75000"/>
                  <a:lumOff val="25000"/>
                </a:schemeClr>
              </a:buClr>
              <a:buFont typeface="Wingdings" pitchFamily="2" charset="2"/>
              <a:buChar char="v"/>
            </a:pPr>
            <a:r>
              <a:rPr lang="en-US" sz="2400" b="1" dirty="0" smtClean="0">
                <a:solidFill>
                  <a:schemeClr val="bg1"/>
                </a:solidFill>
                <a:latin typeface="+mj-lt"/>
              </a:rPr>
              <a:t>Staff Update:</a:t>
            </a:r>
          </a:p>
          <a:p>
            <a:pPr marL="1138428" lvl="1" indent="-342900">
              <a:buClr>
                <a:schemeClr val="bg1">
                  <a:lumMod val="75000"/>
                  <a:lumOff val="25000"/>
                </a:schemeClr>
              </a:buClr>
              <a:buFont typeface="Wingdings" pitchFamily="2" charset="2"/>
              <a:buChar char="v"/>
            </a:pPr>
            <a:r>
              <a:rPr lang="en-US" sz="2200" b="1" dirty="0" smtClean="0">
                <a:solidFill>
                  <a:schemeClr val="bg1"/>
                </a:solidFill>
                <a:latin typeface="+mj-lt"/>
              </a:rPr>
              <a:t>Chief Medical Officer (CMO) - Portland Area</a:t>
            </a:r>
          </a:p>
          <a:p>
            <a:pPr marL="1403604" lvl="2" indent="-342900">
              <a:buClr>
                <a:schemeClr val="bg1">
                  <a:lumMod val="75000"/>
                  <a:lumOff val="25000"/>
                </a:schemeClr>
              </a:buClr>
              <a:buFont typeface="Wingdings" pitchFamily="2" charset="2"/>
              <a:buChar char="v"/>
            </a:pPr>
            <a:r>
              <a:rPr lang="en-US" sz="2000" b="1" dirty="0" smtClean="0">
                <a:solidFill>
                  <a:schemeClr val="bg1"/>
                </a:solidFill>
                <a:latin typeface="+mj-lt"/>
              </a:rPr>
              <a:t>Acting CMO</a:t>
            </a:r>
          </a:p>
          <a:p>
            <a:pPr marL="1138428" lvl="1" indent="-342900">
              <a:buClr>
                <a:schemeClr val="bg1">
                  <a:lumMod val="75000"/>
                  <a:lumOff val="25000"/>
                </a:schemeClr>
              </a:buClr>
              <a:buFont typeface="Wingdings" pitchFamily="2" charset="2"/>
              <a:buChar char="v"/>
            </a:pPr>
            <a:r>
              <a:rPr lang="en-US" sz="2200" b="1" dirty="0" smtClean="0">
                <a:solidFill>
                  <a:schemeClr val="bg1"/>
                </a:solidFill>
                <a:latin typeface="+mj-lt"/>
              </a:rPr>
              <a:t>Meaningful Use Coordinator</a:t>
            </a:r>
          </a:p>
          <a:p>
            <a:pPr marL="1138428" lvl="1" indent="-342900">
              <a:buClr>
                <a:schemeClr val="bg1">
                  <a:lumMod val="75000"/>
                  <a:lumOff val="25000"/>
                </a:schemeClr>
              </a:buClr>
              <a:buFont typeface="Wingdings" pitchFamily="2" charset="2"/>
              <a:buChar char="v"/>
            </a:pPr>
            <a:endParaRPr lang="en-US" sz="2200" b="1" dirty="0" smtClean="0">
              <a:solidFill>
                <a:schemeClr val="bg1"/>
              </a:solidFill>
              <a:latin typeface="+mj-lt"/>
            </a:endParaRPr>
          </a:p>
          <a:p>
            <a:pPr marL="342900" indent="-342900" algn="l">
              <a:buClr>
                <a:schemeClr val="bg1">
                  <a:lumMod val="75000"/>
                  <a:lumOff val="25000"/>
                </a:schemeClr>
              </a:buClr>
              <a:buFont typeface="Wingdings" pitchFamily="2" charset="2"/>
              <a:buChar char="v"/>
            </a:pPr>
            <a:r>
              <a:rPr lang="en-US" sz="2400" b="1" dirty="0" smtClean="0">
                <a:solidFill>
                  <a:schemeClr val="bg1"/>
                </a:solidFill>
                <a:latin typeface="+mj-lt"/>
              </a:rPr>
              <a:t>IHS Administrative Review – May 2012</a:t>
            </a:r>
          </a:p>
          <a:p>
            <a:pPr marL="1138428" lvl="1" indent="-342900">
              <a:buClr>
                <a:schemeClr val="bg1">
                  <a:lumMod val="75000"/>
                  <a:lumOff val="25000"/>
                </a:schemeClr>
              </a:buClr>
              <a:buFont typeface="Wingdings" pitchFamily="2" charset="2"/>
              <a:buChar char="v"/>
            </a:pPr>
            <a:endParaRPr lang="en-US" sz="2200" b="1" dirty="0" smtClean="0">
              <a:solidFill>
                <a:schemeClr val="bg1"/>
              </a:solidFill>
              <a:latin typeface="+mj-lt"/>
            </a:endParaRPr>
          </a:p>
          <a:p>
            <a:pPr marL="342900" indent="-342900" algn="l">
              <a:buClr>
                <a:schemeClr val="bg1">
                  <a:lumMod val="75000"/>
                  <a:lumOff val="25000"/>
                </a:schemeClr>
              </a:buClr>
              <a:buFont typeface="Wingdings" pitchFamily="2" charset="2"/>
              <a:buChar char="v"/>
            </a:pPr>
            <a:r>
              <a:rPr lang="en-US" sz="2400" b="1" dirty="0" smtClean="0">
                <a:solidFill>
                  <a:schemeClr val="bg1"/>
                </a:solidFill>
                <a:latin typeface="+mj-lt"/>
              </a:rPr>
              <a:t>Recognition of Excellence – May 4</a:t>
            </a:r>
            <a:r>
              <a:rPr lang="en-US" sz="2400" b="1" baseline="30000" dirty="0" smtClean="0">
                <a:solidFill>
                  <a:schemeClr val="bg1"/>
                </a:solidFill>
                <a:latin typeface="+mj-lt"/>
              </a:rPr>
              <a:t>th</a:t>
            </a:r>
            <a:r>
              <a:rPr lang="en-US" sz="2400" b="1" dirty="0" smtClean="0">
                <a:solidFill>
                  <a:schemeClr val="bg1"/>
                </a:solidFill>
                <a:latin typeface="+mj-lt"/>
              </a:rPr>
              <a:t>.  </a:t>
            </a:r>
          </a:p>
        </p:txBody>
      </p:sp>
      <p:pic>
        <p:nvPicPr>
          <p:cNvPr id="4" name="Picture 1" descr="image00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7848600" y="76200"/>
            <a:ext cx="12344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 y="15240"/>
            <a:ext cx="13559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5086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60192</TotalTime>
  <Words>1091</Words>
  <Application>Microsoft Office PowerPoint</Application>
  <PresentationFormat>On-screen Show (4:3)</PresentationFormat>
  <Paragraphs>332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Apex</vt:lpstr>
      <vt:lpstr>Indian Health Service Portland Area Director’s Update</vt:lpstr>
      <vt:lpstr>Renew And Strengthen Our Partnership With Tribes  </vt:lpstr>
      <vt:lpstr>DST Meeting March 22nd &amp; 23rd </vt:lpstr>
      <vt:lpstr>DST Meeting</vt:lpstr>
      <vt:lpstr>Renew And Strengthen Our Partnership With Tribes  </vt:lpstr>
      <vt:lpstr>Urban Meeting March 8th and 9th </vt:lpstr>
      <vt:lpstr>Renew And Strengthen Our Partnership With Tribes  </vt:lpstr>
      <vt:lpstr>Renew And Strengthen Our Partnership With Tribes  </vt:lpstr>
      <vt:lpstr>To Reform The IHS </vt:lpstr>
      <vt:lpstr>Improve The Quality Of And Access To Care</vt:lpstr>
      <vt:lpstr>Improve The Quality Of And Access To Care</vt:lpstr>
      <vt:lpstr>PowerPoint Presentation</vt:lpstr>
      <vt:lpstr>Improve The Quality Of And Access To Care</vt:lpstr>
      <vt:lpstr>Improve The Quality Of And Access To Care</vt:lpstr>
      <vt:lpstr>PowerPoint Presentation</vt:lpstr>
      <vt:lpstr>PowerPoint Presentation</vt:lpstr>
      <vt:lpstr>PowerPoint Presentation</vt:lpstr>
      <vt:lpstr>PowerPoint Presentation</vt:lpstr>
      <vt:lpstr>Ensure that our work is transparent, accountable, fair, and inclusive</vt:lpstr>
      <vt:lpstr>Ensure that our work is transparent, accountable, fair, and inclusive</vt:lpstr>
      <vt:lpstr>PowerPoint Presentation</vt:lpstr>
      <vt:lpstr>Ensure that our work is transparent, accountable, fair, and inclusive</vt:lpstr>
      <vt:lpstr>Ensure that our work is transparent, accountable, fair, and inclusive</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Seyler, Dean M (IHS/POR)</dc:creator>
  <cp:lastModifiedBy>Seyler, Dean M (IHS/POR)</cp:lastModifiedBy>
  <cp:revision>191</cp:revision>
  <cp:lastPrinted>2012-04-04T21:27:40Z</cp:lastPrinted>
  <dcterms:created xsi:type="dcterms:W3CDTF">2011-08-31T16:04:47Z</dcterms:created>
  <dcterms:modified xsi:type="dcterms:W3CDTF">2012-04-12T21:56:35Z</dcterms:modified>
</cp:coreProperties>
</file>